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Lst>
  <p:notesMasterIdLst>
    <p:notesMasterId r:id="rId52"/>
  </p:notesMasterIdLst>
  <p:sldIdLst>
    <p:sldId id="261" r:id="rId2"/>
    <p:sldId id="289" r:id="rId3"/>
    <p:sldId id="324" r:id="rId4"/>
    <p:sldId id="325" r:id="rId5"/>
    <p:sldId id="279" r:id="rId6"/>
    <p:sldId id="263" r:id="rId7"/>
    <p:sldId id="293" r:id="rId8"/>
    <p:sldId id="292" r:id="rId9"/>
    <p:sldId id="290" r:id="rId10"/>
    <p:sldId id="291" r:id="rId11"/>
    <p:sldId id="327" r:id="rId12"/>
    <p:sldId id="264" r:id="rId13"/>
    <p:sldId id="295" r:id="rId14"/>
    <p:sldId id="326" r:id="rId15"/>
    <p:sldId id="266" r:id="rId16"/>
    <p:sldId id="332" r:id="rId17"/>
    <p:sldId id="297" r:id="rId18"/>
    <p:sldId id="330" r:id="rId19"/>
    <p:sldId id="299" r:id="rId20"/>
    <p:sldId id="302" r:id="rId21"/>
    <p:sldId id="303" r:id="rId22"/>
    <p:sldId id="304" r:id="rId23"/>
    <p:sldId id="334" r:id="rId24"/>
    <p:sldId id="285" r:id="rId25"/>
    <p:sldId id="308" r:id="rId26"/>
    <p:sldId id="307" r:id="rId27"/>
    <p:sldId id="337" r:id="rId28"/>
    <p:sldId id="309" r:id="rId29"/>
    <p:sldId id="310" r:id="rId30"/>
    <p:sldId id="320" r:id="rId31"/>
    <p:sldId id="311" r:id="rId32"/>
    <p:sldId id="312" r:id="rId33"/>
    <p:sldId id="313" r:id="rId34"/>
    <p:sldId id="321" r:id="rId35"/>
    <p:sldId id="315" r:id="rId36"/>
    <p:sldId id="316" r:id="rId37"/>
    <p:sldId id="335" r:id="rId38"/>
    <p:sldId id="318" r:id="rId39"/>
    <p:sldId id="319" r:id="rId40"/>
    <p:sldId id="259" r:id="rId41"/>
    <p:sldId id="323" r:id="rId42"/>
    <p:sldId id="322" r:id="rId43"/>
    <p:sldId id="328" r:id="rId44"/>
    <p:sldId id="329" r:id="rId45"/>
    <p:sldId id="331" r:id="rId46"/>
    <p:sldId id="333" r:id="rId47"/>
    <p:sldId id="336" r:id="rId48"/>
    <p:sldId id="338" r:id="rId49"/>
    <p:sldId id="339" r:id="rId50"/>
    <p:sldId id="340" r:id="rId5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FE2F3"/>
    <a:srgbClr val="C31823"/>
    <a:srgbClr val="C9151E"/>
    <a:srgbClr val="E9CBBC"/>
    <a:srgbClr val="E0A487"/>
    <a:srgbClr val="D97C5B"/>
    <a:srgbClr val="CC141E"/>
    <a:srgbClr val="D05035"/>
    <a:srgbClr val="C816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54" autoAdjust="0"/>
    <p:restoredTop sz="78472" autoAdjust="0"/>
  </p:normalViewPr>
  <p:slideViewPr>
    <p:cSldViewPr snapToGrid="0">
      <p:cViewPr>
        <p:scale>
          <a:sx n="92" d="100"/>
          <a:sy n="92" d="100"/>
        </p:scale>
        <p:origin x="1584" y="-2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0" d="100"/>
          <a:sy n="60" d="100"/>
        </p:scale>
        <p:origin x="161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6FC1E7-9BF8-8840-9EB6-09449CCCF5C6}" type="doc">
      <dgm:prSet loTypeId="urn:microsoft.com/office/officeart/2005/8/layout/process4" loCatId="" qsTypeId="urn:microsoft.com/office/officeart/2005/8/quickstyle/simple4" qsCatId="simple" csTypeId="urn:microsoft.com/office/officeart/2005/8/colors/accent1_2" csCatId="accent1" phldr="1"/>
      <dgm:spPr/>
      <dgm:t>
        <a:bodyPr/>
        <a:lstStyle/>
        <a:p>
          <a:endParaRPr lang="zh-CN" altLang="en-US"/>
        </a:p>
      </dgm:t>
    </dgm:pt>
    <dgm:pt modelId="{6D408B5F-F457-264A-AE36-83A59B6B3B34}">
      <dgm:prSet phldrT="[文本]" custT="1"/>
      <dgm:spPr>
        <a:solidFill>
          <a:schemeClr val="accent5">
            <a:lumMod val="20000"/>
            <a:lumOff val="80000"/>
          </a:schemeClr>
        </a:solidFill>
      </dgm:spPr>
      <dgm:t>
        <a:bodyPr/>
        <a:lstStyle/>
        <a:p>
          <a:r>
            <a:rPr lang="en-US" altLang="zh-CN" sz="1800" dirty="0" smtClean="0">
              <a:solidFill>
                <a:schemeClr val="tx1"/>
              </a:solidFill>
            </a:rPr>
            <a:t>1724</a:t>
          </a:r>
          <a:r>
            <a:rPr lang="zh-CN" altLang="en-US" sz="1800" dirty="0" smtClean="0">
              <a:solidFill>
                <a:schemeClr val="tx1"/>
              </a:solidFill>
            </a:rPr>
            <a:t>年，</a:t>
          </a:r>
          <a:r>
            <a:rPr lang="en-US" sz="1800" dirty="0" err="1" smtClean="0">
              <a:solidFill>
                <a:schemeClr val="tx1"/>
              </a:solidFill>
            </a:rPr>
            <a:t>Boerhaave</a:t>
          </a:r>
          <a:r>
            <a:rPr lang="zh-CN" altLang="en-US" sz="1800" dirty="0" smtClean="0">
              <a:solidFill>
                <a:schemeClr val="tx1"/>
              </a:solidFill>
            </a:rPr>
            <a:t>第一次报道无胸部外伤而发生的气胸（</a:t>
          </a:r>
          <a:r>
            <a:rPr lang="en-US" altLang="zh-CN" sz="1800" dirty="0" smtClean="0">
              <a:solidFill>
                <a:schemeClr val="tx1"/>
              </a:solidFill>
            </a:rPr>
            <a:t>PSP</a:t>
          </a:r>
          <a:r>
            <a:rPr lang="zh-CN" altLang="en-US" sz="1800" dirty="0" smtClean="0">
              <a:solidFill>
                <a:schemeClr val="tx1"/>
              </a:solidFill>
            </a:rPr>
            <a:t>）</a:t>
          </a:r>
          <a:endParaRPr lang="zh-CN" altLang="en-US" sz="1800" dirty="0">
            <a:solidFill>
              <a:schemeClr val="tx1"/>
            </a:solidFill>
          </a:endParaRPr>
        </a:p>
      </dgm:t>
    </dgm:pt>
    <dgm:pt modelId="{998B5078-C684-0B4F-B367-94EAE85207F5}" type="parTrans" cxnId="{9BAD484B-EF7D-8841-A394-19875EDA5612}">
      <dgm:prSet/>
      <dgm:spPr/>
      <dgm:t>
        <a:bodyPr/>
        <a:lstStyle/>
        <a:p>
          <a:endParaRPr lang="zh-CN" altLang="en-US"/>
        </a:p>
      </dgm:t>
    </dgm:pt>
    <dgm:pt modelId="{0A9DEE3C-52CC-354F-BD2D-CEAB1AED999C}" type="sibTrans" cxnId="{9BAD484B-EF7D-8841-A394-19875EDA5612}">
      <dgm:prSet/>
      <dgm:spPr/>
      <dgm:t>
        <a:bodyPr/>
        <a:lstStyle/>
        <a:p>
          <a:endParaRPr lang="zh-CN" altLang="en-US"/>
        </a:p>
      </dgm:t>
    </dgm:pt>
    <dgm:pt modelId="{50451251-6387-724E-8503-213A073FC0F3}">
      <dgm:prSet phldrT="[文本]" custT="1"/>
      <dgm:spPr>
        <a:solidFill>
          <a:schemeClr val="accent5">
            <a:lumMod val="20000"/>
            <a:lumOff val="80000"/>
          </a:schemeClr>
        </a:solidFill>
      </dgm:spPr>
      <dgm:t>
        <a:bodyPr/>
        <a:lstStyle/>
        <a:p>
          <a:r>
            <a:rPr lang="zh-CN" altLang="en-US" sz="1800" dirty="0" smtClean="0">
              <a:solidFill>
                <a:schemeClr val="tx1"/>
              </a:solidFill>
            </a:rPr>
            <a:t>术语“气胸”的提出：</a:t>
          </a:r>
          <a:r>
            <a:rPr lang="en-US" sz="1800" dirty="0" err="1" smtClean="0">
              <a:solidFill>
                <a:schemeClr val="tx1"/>
              </a:solidFill>
            </a:rPr>
            <a:t>Itard</a:t>
          </a:r>
          <a:r>
            <a:rPr lang="zh-CN" altLang="en-US" sz="1800" dirty="0" smtClean="0">
              <a:solidFill>
                <a:schemeClr val="tx1"/>
              </a:solidFill>
            </a:rPr>
            <a:t>（</a:t>
          </a:r>
          <a:r>
            <a:rPr lang="en-US" altLang="zh-CN" sz="1800" dirty="0" smtClean="0">
              <a:solidFill>
                <a:schemeClr val="tx1"/>
              </a:solidFill>
            </a:rPr>
            <a:t>1803</a:t>
          </a:r>
          <a:r>
            <a:rPr lang="zh-CN" altLang="en-US" sz="1800" dirty="0" smtClean="0">
              <a:solidFill>
                <a:schemeClr val="tx1"/>
              </a:solidFill>
            </a:rPr>
            <a:t>）</a:t>
          </a:r>
          <a:r>
            <a:rPr lang="zh-CN" sz="1800" dirty="0" smtClean="0">
              <a:solidFill>
                <a:schemeClr val="tx1"/>
              </a:solidFill>
            </a:rPr>
            <a:t>和</a:t>
          </a:r>
          <a:r>
            <a:rPr lang="en-US" sz="1800" dirty="0" smtClean="0">
              <a:solidFill>
                <a:schemeClr val="tx1"/>
              </a:solidFill>
            </a:rPr>
            <a:t>Laennec</a:t>
          </a:r>
          <a:r>
            <a:rPr lang="zh-CN" altLang="en-US" sz="1800" dirty="0" smtClean="0">
              <a:solidFill>
                <a:schemeClr val="tx1"/>
              </a:solidFill>
            </a:rPr>
            <a:t>（</a:t>
          </a:r>
          <a:r>
            <a:rPr lang="en-US" altLang="zh-CN" sz="1800" dirty="0" smtClean="0">
              <a:solidFill>
                <a:schemeClr val="tx1"/>
              </a:solidFill>
            </a:rPr>
            <a:t>1819</a:t>
          </a:r>
          <a:r>
            <a:rPr lang="zh-CN" altLang="en-US" sz="1800" dirty="0" smtClean="0">
              <a:solidFill>
                <a:schemeClr val="tx1"/>
              </a:solidFill>
            </a:rPr>
            <a:t>）</a:t>
          </a:r>
          <a:endParaRPr lang="zh-CN" altLang="en-US" sz="1800" dirty="0">
            <a:solidFill>
              <a:schemeClr val="tx1"/>
            </a:solidFill>
          </a:endParaRPr>
        </a:p>
      </dgm:t>
    </dgm:pt>
    <dgm:pt modelId="{7BA64818-3647-084A-B250-AABEDB03C0FF}" type="parTrans" cxnId="{72485AB0-61D3-304F-A6BE-E9745DB3A181}">
      <dgm:prSet/>
      <dgm:spPr/>
      <dgm:t>
        <a:bodyPr/>
        <a:lstStyle/>
        <a:p>
          <a:endParaRPr lang="zh-CN" altLang="en-US"/>
        </a:p>
      </dgm:t>
    </dgm:pt>
    <dgm:pt modelId="{A1CFFA1C-EA00-B54B-8AD4-99EFA4E33090}" type="sibTrans" cxnId="{72485AB0-61D3-304F-A6BE-E9745DB3A181}">
      <dgm:prSet/>
      <dgm:spPr/>
      <dgm:t>
        <a:bodyPr/>
        <a:lstStyle/>
        <a:p>
          <a:endParaRPr lang="zh-CN" altLang="en-US"/>
        </a:p>
      </dgm:t>
    </dgm:pt>
    <dgm:pt modelId="{61E427A6-73F0-CE49-B87F-20EAF7C7017E}">
      <dgm:prSet phldrT="[文本]" custT="1"/>
      <dgm:spPr>
        <a:solidFill>
          <a:schemeClr val="accent5">
            <a:lumMod val="20000"/>
            <a:lumOff val="80000"/>
          </a:schemeClr>
        </a:solidFill>
      </dgm:spPr>
      <dgm:t>
        <a:bodyPr/>
        <a:lstStyle/>
        <a:p>
          <a:r>
            <a:rPr lang="en-US" altLang="zh-CN" sz="1800" dirty="0" smtClean="0">
              <a:solidFill>
                <a:schemeClr val="tx1"/>
              </a:solidFill>
            </a:rPr>
            <a:t>1932</a:t>
          </a:r>
          <a:r>
            <a:rPr lang="zh-CN" altLang="en-US" sz="1800" dirty="0" smtClean="0">
              <a:solidFill>
                <a:schemeClr val="tx1"/>
              </a:solidFill>
            </a:rPr>
            <a:t>年</a:t>
          </a:r>
          <a:r>
            <a:rPr lang="en-US" sz="1800" dirty="0" err="1" smtClean="0">
              <a:solidFill>
                <a:schemeClr val="tx1"/>
              </a:solidFill>
            </a:rPr>
            <a:t>Kjærgaard</a:t>
          </a:r>
          <a:r>
            <a:rPr lang="zh-CN" altLang="en-US" sz="1800" dirty="0" smtClean="0">
              <a:solidFill>
                <a:schemeClr val="tx1"/>
              </a:solidFill>
            </a:rPr>
            <a:t>对</a:t>
          </a:r>
          <a:r>
            <a:rPr lang="en-US" altLang="zh-CN" sz="1800" dirty="0" smtClean="0">
              <a:solidFill>
                <a:schemeClr val="tx1"/>
              </a:solidFill>
            </a:rPr>
            <a:t>PSP</a:t>
          </a:r>
          <a:r>
            <a:rPr lang="zh-CN" altLang="en-US" sz="1800" dirty="0" smtClean="0">
              <a:solidFill>
                <a:schemeClr val="tx1"/>
              </a:solidFill>
            </a:rPr>
            <a:t>做出了第一次现代描述</a:t>
          </a:r>
          <a:endParaRPr lang="zh-CN" altLang="en-US" sz="1800" dirty="0">
            <a:solidFill>
              <a:schemeClr val="tx1"/>
            </a:solidFill>
          </a:endParaRPr>
        </a:p>
      </dgm:t>
    </dgm:pt>
    <dgm:pt modelId="{19EA2BE9-63C3-7742-A8F0-9F3D81BA7727}" type="parTrans" cxnId="{83EFBEE5-661C-9D44-AD61-D7D94A172467}">
      <dgm:prSet/>
      <dgm:spPr/>
      <dgm:t>
        <a:bodyPr/>
        <a:lstStyle/>
        <a:p>
          <a:endParaRPr lang="zh-CN" altLang="en-US"/>
        </a:p>
      </dgm:t>
    </dgm:pt>
    <dgm:pt modelId="{B9B50BE9-C37A-D347-A509-C0A99001E896}" type="sibTrans" cxnId="{83EFBEE5-661C-9D44-AD61-D7D94A172467}">
      <dgm:prSet/>
      <dgm:spPr/>
      <dgm:t>
        <a:bodyPr/>
        <a:lstStyle/>
        <a:p>
          <a:endParaRPr lang="zh-CN" altLang="en-US"/>
        </a:p>
      </dgm:t>
    </dgm:pt>
    <dgm:pt modelId="{7B380F09-14EB-714B-A4BA-804D476B85E3}" type="pres">
      <dgm:prSet presAssocID="{606FC1E7-9BF8-8840-9EB6-09449CCCF5C6}" presName="Name0" presStyleCnt="0">
        <dgm:presLayoutVars>
          <dgm:dir/>
          <dgm:animLvl val="lvl"/>
          <dgm:resizeHandles val="exact"/>
        </dgm:presLayoutVars>
      </dgm:prSet>
      <dgm:spPr/>
    </dgm:pt>
    <dgm:pt modelId="{8FBAFCB8-7EFF-3E42-BCFE-B305D7267C92}" type="pres">
      <dgm:prSet presAssocID="{61E427A6-73F0-CE49-B87F-20EAF7C7017E}" presName="boxAndChildren" presStyleCnt="0"/>
      <dgm:spPr/>
    </dgm:pt>
    <dgm:pt modelId="{D48410DA-BCFB-9D41-91B4-ACBB8CF10966}" type="pres">
      <dgm:prSet presAssocID="{61E427A6-73F0-CE49-B87F-20EAF7C7017E}" presName="parentTextBox" presStyleLbl="node1" presStyleIdx="0" presStyleCnt="3"/>
      <dgm:spPr/>
      <dgm:t>
        <a:bodyPr/>
        <a:lstStyle/>
        <a:p>
          <a:endParaRPr lang="zh-CN" altLang="en-US"/>
        </a:p>
      </dgm:t>
    </dgm:pt>
    <dgm:pt modelId="{72CE8C99-AFE8-2746-83B1-DE9646C52F9A}" type="pres">
      <dgm:prSet presAssocID="{A1CFFA1C-EA00-B54B-8AD4-99EFA4E33090}" presName="sp" presStyleCnt="0"/>
      <dgm:spPr/>
    </dgm:pt>
    <dgm:pt modelId="{B5C7C923-6C1A-BD46-8848-746B27E85806}" type="pres">
      <dgm:prSet presAssocID="{50451251-6387-724E-8503-213A073FC0F3}" presName="arrowAndChildren" presStyleCnt="0"/>
      <dgm:spPr/>
    </dgm:pt>
    <dgm:pt modelId="{002794C9-37E0-8E49-98C0-8935D17B55F9}" type="pres">
      <dgm:prSet presAssocID="{50451251-6387-724E-8503-213A073FC0F3}" presName="parentTextArrow" presStyleLbl="node1" presStyleIdx="1" presStyleCnt="3"/>
      <dgm:spPr/>
      <dgm:t>
        <a:bodyPr/>
        <a:lstStyle/>
        <a:p>
          <a:endParaRPr lang="zh-CN" altLang="en-US"/>
        </a:p>
      </dgm:t>
    </dgm:pt>
    <dgm:pt modelId="{04D7A5E0-79C5-AA41-A71A-84DB8A533AA4}" type="pres">
      <dgm:prSet presAssocID="{0A9DEE3C-52CC-354F-BD2D-CEAB1AED999C}" presName="sp" presStyleCnt="0"/>
      <dgm:spPr/>
    </dgm:pt>
    <dgm:pt modelId="{DB672D02-46CE-A343-88A7-BC66969762C5}" type="pres">
      <dgm:prSet presAssocID="{6D408B5F-F457-264A-AE36-83A59B6B3B34}" presName="arrowAndChildren" presStyleCnt="0"/>
      <dgm:spPr/>
    </dgm:pt>
    <dgm:pt modelId="{D0F04195-C52A-C04A-BA88-49180AC1F045}" type="pres">
      <dgm:prSet presAssocID="{6D408B5F-F457-264A-AE36-83A59B6B3B34}" presName="parentTextArrow" presStyleLbl="node1" presStyleIdx="2" presStyleCnt="3"/>
      <dgm:spPr/>
      <dgm:t>
        <a:bodyPr/>
        <a:lstStyle/>
        <a:p>
          <a:endParaRPr lang="zh-CN" altLang="en-US"/>
        </a:p>
      </dgm:t>
    </dgm:pt>
  </dgm:ptLst>
  <dgm:cxnLst>
    <dgm:cxn modelId="{9BAD484B-EF7D-8841-A394-19875EDA5612}" srcId="{606FC1E7-9BF8-8840-9EB6-09449CCCF5C6}" destId="{6D408B5F-F457-264A-AE36-83A59B6B3B34}" srcOrd="0" destOrd="0" parTransId="{998B5078-C684-0B4F-B367-94EAE85207F5}" sibTransId="{0A9DEE3C-52CC-354F-BD2D-CEAB1AED999C}"/>
    <dgm:cxn modelId="{72485AB0-61D3-304F-A6BE-E9745DB3A181}" srcId="{606FC1E7-9BF8-8840-9EB6-09449CCCF5C6}" destId="{50451251-6387-724E-8503-213A073FC0F3}" srcOrd="1" destOrd="0" parTransId="{7BA64818-3647-084A-B250-AABEDB03C0FF}" sibTransId="{A1CFFA1C-EA00-B54B-8AD4-99EFA4E33090}"/>
    <dgm:cxn modelId="{83EFBEE5-661C-9D44-AD61-D7D94A172467}" srcId="{606FC1E7-9BF8-8840-9EB6-09449CCCF5C6}" destId="{61E427A6-73F0-CE49-B87F-20EAF7C7017E}" srcOrd="2" destOrd="0" parTransId="{19EA2BE9-63C3-7742-A8F0-9F3D81BA7727}" sibTransId="{B9B50BE9-C37A-D347-A509-C0A99001E896}"/>
    <dgm:cxn modelId="{479C190E-C84D-FE43-831C-EB8AF55C8D2E}" type="presOf" srcId="{50451251-6387-724E-8503-213A073FC0F3}" destId="{002794C9-37E0-8E49-98C0-8935D17B55F9}" srcOrd="0" destOrd="0" presId="urn:microsoft.com/office/officeart/2005/8/layout/process4"/>
    <dgm:cxn modelId="{B344ADF5-78B5-4248-8F73-7D7D70B2152D}" type="presOf" srcId="{6D408B5F-F457-264A-AE36-83A59B6B3B34}" destId="{D0F04195-C52A-C04A-BA88-49180AC1F045}" srcOrd="0" destOrd="0" presId="urn:microsoft.com/office/officeart/2005/8/layout/process4"/>
    <dgm:cxn modelId="{E5267EE1-1BBE-524E-8EA1-A3720A4176FD}" type="presOf" srcId="{606FC1E7-9BF8-8840-9EB6-09449CCCF5C6}" destId="{7B380F09-14EB-714B-A4BA-804D476B85E3}" srcOrd="0" destOrd="0" presId="urn:microsoft.com/office/officeart/2005/8/layout/process4"/>
    <dgm:cxn modelId="{0AE23A95-0C40-FD4F-B3A6-7092D3E47550}" type="presOf" srcId="{61E427A6-73F0-CE49-B87F-20EAF7C7017E}" destId="{D48410DA-BCFB-9D41-91B4-ACBB8CF10966}" srcOrd="0" destOrd="0" presId="urn:microsoft.com/office/officeart/2005/8/layout/process4"/>
    <dgm:cxn modelId="{23A78E43-6EF0-7C42-BF26-F072B6B92B4E}" type="presParOf" srcId="{7B380F09-14EB-714B-A4BA-804D476B85E3}" destId="{8FBAFCB8-7EFF-3E42-BCFE-B305D7267C92}" srcOrd="0" destOrd="0" presId="urn:microsoft.com/office/officeart/2005/8/layout/process4"/>
    <dgm:cxn modelId="{3940FE43-C6D9-D54F-8323-FCC363172B12}" type="presParOf" srcId="{8FBAFCB8-7EFF-3E42-BCFE-B305D7267C92}" destId="{D48410DA-BCFB-9D41-91B4-ACBB8CF10966}" srcOrd="0" destOrd="0" presId="urn:microsoft.com/office/officeart/2005/8/layout/process4"/>
    <dgm:cxn modelId="{5BF382F2-3342-D546-A5EA-C8C1C6481F60}" type="presParOf" srcId="{7B380F09-14EB-714B-A4BA-804D476B85E3}" destId="{72CE8C99-AFE8-2746-83B1-DE9646C52F9A}" srcOrd="1" destOrd="0" presId="urn:microsoft.com/office/officeart/2005/8/layout/process4"/>
    <dgm:cxn modelId="{2112CDCA-E002-054B-BF1D-5681950C6A23}" type="presParOf" srcId="{7B380F09-14EB-714B-A4BA-804D476B85E3}" destId="{B5C7C923-6C1A-BD46-8848-746B27E85806}" srcOrd="2" destOrd="0" presId="urn:microsoft.com/office/officeart/2005/8/layout/process4"/>
    <dgm:cxn modelId="{2B6EE2AF-F1F3-E446-940A-89EC0067DDE2}" type="presParOf" srcId="{B5C7C923-6C1A-BD46-8848-746B27E85806}" destId="{002794C9-37E0-8E49-98C0-8935D17B55F9}" srcOrd="0" destOrd="0" presId="urn:microsoft.com/office/officeart/2005/8/layout/process4"/>
    <dgm:cxn modelId="{8C820014-1730-2640-8B92-5D7065C99893}" type="presParOf" srcId="{7B380F09-14EB-714B-A4BA-804D476B85E3}" destId="{04D7A5E0-79C5-AA41-A71A-84DB8A533AA4}" srcOrd="3" destOrd="0" presId="urn:microsoft.com/office/officeart/2005/8/layout/process4"/>
    <dgm:cxn modelId="{416713FA-3AE5-F548-95E6-23A979AB58D6}" type="presParOf" srcId="{7B380F09-14EB-714B-A4BA-804D476B85E3}" destId="{DB672D02-46CE-A343-88A7-BC66969762C5}" srcOrd="4" destOrd="0" presId="urn:microsoft.com/office/officeart/2005/8/layout/process4"/>
    <dgm:cxn modelId="{4ECA63C8-76E1-AA43-A9C0-C0565C58D800}" type="presParOf" srcId="{DB672D02-46CE-A343-88A7-BC66969762C5}" destId="{D0F04195-C52A-C04A-BA88-49180AC1F045}"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410DA-BCFB-9D41-91B4-ACBB8CF10966}">
      <dsp:nvSpPr>
        <dsp:cNvPr id="0" name=""/>
        <dsp:cNvSpPr/>
      </dsp:nvSpPr>
      <dsp:spPr>
        <a:xfrm>
          <a:off x="0" y="2501009"/>
          <a:ext cx="6096000" cy="820887"/>
        </a:xfrm>
        <a:prstGeom prst="rect">
          <a:avLst/>
        </a:prstGeom>
        <a:solidFill>
          <a:schemeClr val="accent5">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altLang="zh-CN" sz="1800" kern="1200" dirty="0" smtClean="0">
              <a:solidFill>
                <a:schemeClr val="tx1"/>
              </a:solidFill>
            </a:rPr>
            <a:t>1932</a:t>
          </a:r>
          <a:r>
            <a:rPr lang="zh-CN" altLang="en-US" sz="1800" kern="1200" dirty="0" smtClean="0">
              <a:solidFill>
                <a:schemeClr val="tx1"/>
              </a:solidFill>
            </a:rPr>
            <a:t>年</a:t>
          </a:r>
          <a:r>
            <a:rPr lang="en-US" sz="1800" kern="1200" dirty="0" err="1" smtClean="0">
              <a:solidFill>
                <a:schemeClr val="tx1"/>
              </a:solidFill>
            </a:rPr>
            <a:t>Kjærgaard</a:t>
          </a:r>
          <a:r>
            <a:rPr lang="zh-CN" altLang="en-US" sz="1800" kern="1200" dirty="0" smtClean="0">
              <a:solidFill>
                <a:schemeClr val="tx1"/>
              </a:solidFill>
            </a:rPr>
            <a:t>对</a:t>
          </a:r>
          <a:r>
            <a:rPr lang="en-US" altLang="zh-CN" sz="1800" kern="1200" dirty="0" smtClean="0">
              <a:solidFill>
                <a:schemeClr val="tx1"/>
              </a:solidFill>
            </a:rPr>
            <a:t>PSP</a:t>
          </a:r>
          <a:r>
            <a:rPr lang="zh-CN" altLang="en-US" sz="1800" kern="1200" dirty="0" smtClean="0">
              <a:solidFill>
                <a:schemeClr val="tx1"/>
              </a:solidFill>
            </a:rPr>
            <a:t>做出了第一次现代描述</a:t>
          </a:r>
          <a:endParaRPr lang="zh-CN" altLang="en-US" sz="1800" kern="1200" dirty="0">
            <a:solidFill>
              <a:schemeClr val="tx1"/>
            </a:solidFill>
          </a:endParaRPr>
        </a:p>
      </dsp:txBody>
      <dsp:txXfrm>
        <a:off x="0" y="2501009"/>
        <a:ext cx="6096000" cy="820887"/>
      </dsp:txXfrm>
    </dsp:sp>
    <dsp:sp modelId="{002794C9-37E0-8E49-98C0-8935D17B55F9}">
      <dsp:nvSpPr>
        <dsp:cNvPr id="0" name=""/>
        <dsp:cNvSpPr/>
      </dsp:nvSpPr>
      <dsp:spPr>
        <a:xfrm rot="10800000">
          <a:off x="0" y="1250798"/>
          <a:ext cx="6096000" cy="1262524"/>
        </a:xfrm>
        <a:prstGeom prst="upArrowCallout">
          <a:avLst/>
        </a:prstGeom>
        <a:solidFill>
          <a:schemeClr val="accent5">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术语“气胸”的提出：</a:t>
          </a:r>
          <a:r>
            <a:rPr lang="en-US" sz="1800" kern="1200" dirty="0" err="1" smtClean="0">
              <a:solidFill>
                <a:schemeClr val="tx1"/>
              </a:solidFill>
            </a:rPr>
            <a:t>Itard</a:t>
          </a:r>
          <a:r>
            <a:rPr lang="zh-CN" altLang="en-US" sz="1800" kern="1200" dirty="0" smtClean="0">
              <a:solidFill>
                <a:schemeClr val="tx1"/>
              </a:solidFill>
            </a:rPr>
            <a:t>（</a:t>
          </a:r>
          <a:r>
            <a:rPr lang="en-US" altLang="zh-CN" sz="1800" kern="1200" dirty="0" smtClean="0">
              <a:solidFill>
                <a:schemeClr val="tx1"/>
              </a:solidFill>
            </a:rPr>
            <a:t>1803</a:t>
          </a:r>
          <a:r>
            <a:rPr lang="zh-CN" altLang="en-US" sz="1800" kern="1200" dirty="0" smtClean="0">
              <a:solidFill>
                <a:schemeClr val="tx1"/>
              </a:solidFill>
            </a:rPr>
            <a:t>）</a:t>
          </a:r>
          <a:r>
            <a:rPr lang="zh-CN" sz="1800" kern="1200" dirty="0" smtClean="0">
              <a:solidFill>
                <a:schemeClr val="tx1"/>
              </a:solidFill>
            </a:rPr>
            <a:t>和</a:t>
          </a:r>
          <a:r>
            <a:rPr lang="en-US" sz="1800" kern="1200" dirty="0" smtClean="0">
              <a:solidFill>
                <a:schemeClr val="tx1"/>
              </a:solidFill>
            </a:rPr>
            <a:t>Laennec</a:t>
          </a:r>
          <a:r>
            <a:rPr lang="zh-CN" altLang="en-US" sz="1800" kern="1200" dirty="0" smtClean="0">
              <a:solidFill>
                <a:schemeClr val="tx1"/>
              </a:solidFill>
            </a:rPr>
            <a:t>（</a:t>
          </a:r>
          <a:r>
            <a:rPr lang="en-US" altLang="zh-CN" sz="1800" kern="1200" dirty="0" smtClean="0">
              <a:solidFill>
                <a:schemeClr val="tx1"/>
              </a:solidFill>
            </a:rPr>
            <a:t>1819</a:t>
          </a:r>
          <a:r>
            <a:rPr lang="zh-CN" altLang="en-US" sz="1800" kern="1200" dirty="0" smtClean="0">
              <a:solidFill>
                <a:schemeClr val="tx1"/>
              </a:solidFill>
            </a:rPr>
            <a:t>）</a:t>
          </a:r>
          <a:endParaRPr lang="zh-CN" altLang="en-US" sz="1800" kern="1200" dirty="0">
            <a:solidFill>
              <a:schemeClr val="tx1"/>
            </a:solidFill>
          </a:endParaRPr>
        </a:p>
      </dsp:txBody>
      <dsp:txXfrm rot="10800000">
        <a:off x="0" y="1250798"/>
        <a:ext cx="6096000" cy="820350"/>
      </dsp:txXfrm>
    </dsp:sp>
    <dsp:sp modelId="{D0F04195-C52A-C04A-BA88-49180AC1F045}">
      <dsp:nvSpPr>
        <dsp:cNvPr id="0" name=""/>
        <dsp:cNvSpPr/>
      </dsp:nvSpPr>
      <dsp:spPr>
        <a:xfrm rot="10800000">
          <a:off x="0" y="587"/>
          <a:ext cx="6096000" cy="1262524"/>
        </a:xfrm>
        <a:prstGeom prst="upArrowCallout">
          <a:avLst/>
        </a:prstGeom>
        <a:solidFill>
          <a:schemeClr val="accent5">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altLang="zh-CN" sz="1800" kern="1200" dirty="0" smtClean="0">
              <a:solidFill>
                <a:schemeClr val="tx1"/>
              </a:solidFill>
            </a:rPr>
            <a:t>1724</a:t>
          </a:r>
          <a:r>
            <a:rPr lang="zh-CN" altLang="en-US" sz="1800" kern="1200" dirty="0" smtClean="0">
              <a:solidFill>
                <a:schemeClr val="tx1"/>
              </a:solidFill>
            </a:rPr>
            <a:t>年，</a:t>
          </a:r>
          <a:r>
            <a:rPr lang="en-US" sz="1800" kern="1200" dirty="0" err="1" smtClean="0">
              <a:solidFill>
                <a:schemeClr val="tx1"/>
              </a:solidFill>
            </a:rPr>
            <a:t>Boerhaave</a:t>
          </a:r>
          <a:r>
            <a:rPr lang="zh-CN" altLang="en-US" sz="1800" kern="1200" dirty="0" smtClean="0">
              <a:solidFill>
                <a:schemeClr val="tx1"/>
              </a:solidFill>
            </a:rPr>
            <a:t>第一次报道无胸部外伤而发生的气胸（</a:t>
          </a:r>
          <a:r>
            <a:rPr lang="en-US" altLang="zh-CN" sz="1800" kern="1200" dirty="0" smtClean="0">
              <a:solidFill>
                <a:schemeClr val="tx1"/>
              </a:solidFill>
            </a:rPr>
            <a:t>PSP</a:t>
          </a:r>
          <a:r>
            <a:rPr lang="zh-CN" altLang="en-US" sz="1800" kern="1200" dirty="0" smtClean="0">
              <a:solidFill>
                <a:schemeClr val="tx1"/>
              </a:solidFill>
            </a:rPr>
            <a:t>）</a:t>
          </a:r>
          <a:endParaRPr lang="zh-CN" altLang="en-US" sz="1800" kern="1200" dirty="0">
            <a:solidFill>
              <a:schemeClr val="tx1"/>
            </a:solidFill>
          </a:endParaRPr>
        </a:p>
      </dsp:txBody>
      <dsp:txXfrm rot="10800000">
        <a:off x="0" y="587"/>
        <a:ext cx="6096000" cy="8203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DFE78F-58BC-423A-A341-D0065C580108}" type="datetimeFigureOut">
              <a:rPr lang="zh-CN" altLang="en-US" smtClean="0"/>
              <a:t>2018/6/10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B1CD8-9F96-4F1D-A5B8-2D9E0ECCEB33}" type="slidenum">
              <a:rPr lang="zh-CN" altLang="en-US" smtClean="0"/>
              <a:t>‹#›</a:t>
            </a:fld>
            <a:endParaRPr lang="zh-CN" altLang="en-US"/>
          </a:p>
        </p:txBody>
      </p:sp>
    </p:spTree>
    <p:extLst>
      <p:ext uri="{BB962C8B-B14F-4D97-AF65-F5344CB8AC3E}">
        <p14:creationId xmlns:p14="http://schemas.microsoft.com/office/powerpoint/2010/main" val="2153916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各位评委老师，大家下午好。我是电子系的学生林迪。我的毕业设计论文题目是“气胸与气管病变自动检测与定量分析系统开发”</a:t>
            </a:r>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1</a:t>
            </a:fld>
            <a:endParaRPr lang="zh-CN" altLang="en-US"/>
          </a:p>
        </p:txBody>
      </p:sp>
    </p:spTree>
    <p:extLst>
      <p:ext uri="{BB962C8B-B14F-4D97-AF65-F5344CB8AC3E}">
        <p14:creationId xmlns:p14="http://schemas.microsoft.com/office/powerpoint/2010/main" val="2863091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人体气管上方最开始是</a:t>
            </a:r>
            <a:r>
              <a:rPr lang="zh-CN" altLang="zh-CN" sz="1200" b="1" kern="1200" dirty="0" smtClean="0">
                <a:solidFill>
                  <a:schemeClr val="tx1"/>
                </a:solidFill>
                <a:effectLst/>
                <a:latin typeface="+mn-lt"/>
                <a:ea typeface="+mn-ea"/>
                <a:cs typeface="+mn-cs"/>
              </a:rPr>
              <a:t>咽喉部</a:t>
            </a:r>
            <a:r>
              <a:rPr lang="zh-CN" altLang="zh-CN" sz="1200" kern="1200" dirty="0" smtClean="0">
                <a:solidFill>
                  <a:schemeClr val="tx1"/>
                </a:solidFill>
                <a:effectLst/>
                <a:latin typeface="+mn-lt"/>
                <a:ea typeface="+mn-ea"/>
                <a:cs typeface="+mn-cs"/>
              </a:rPr>
              <a:t>，往下有</a:t>
            </a:r>
            <a:r>
              <a:rPr lang="zh-CN" altLang="zh-CN" sz="1200" b="1" kern="1200" dirty="0" smtClean="0">
                <a:solidFill>
                  <a:schemeClr val="tx1"/>
                </a:solidFill>
                <a:effectLst/>
                <a:latin typeface="+mn-lt"/>
                <a:ea typeface="+mn-ea"/>
                <a:cs typeface="+mn-cs"/>
              </a:rPr>
              <a:t>甲状软骨</a:t>
            </a:r>
            <a:r>
              <a:rPr lang="zh-CN" altLang="zh-CN" sz="1200" kern="1200" dirty="0" smtClean="0">
                <a:solidFill>
                  <a:schemeClr val="tx1"/>
                </a:solidFill>
                <a:effectLst/>
                <a:latin typeface="+mn-lt"/>
                <a:ea typeface="+mn-ea"/>
                <a:cs typeface="+mn-cs"/>
              </a:rPr>
              <a:t>，甲状软骨的横切面会形成一个</a:t>
            </a:r>
            <a:r>
              <a:rPr lang="zh-CN" altLang="zh-CN" sz="1200" b="1" kern="1200" dirty="0" smtClean="0">
                <a:solidFill>
                  <a:schemeClr val="tx1"/>
                </a:solidFill>
                <a:effectLst/>
                <a:latin typeface="+mn-lt"/>
                <a:ea typeface="+mn-ea"/>
                <a:cs typeface="+mn-cs"/>
              </a:rPr>
              <a:t>八字型</a:t>
            </a:r>
            <a:r>
              <a:rPr lang="zh-CN" altLang="zh-CN" sz="1200" kern="1200" dirty="0" smtClean="0">
                <a:solidFill>
                  <a:schemeClr val="tx1"/>
                </a:solidFill>
                <a:effectLst/>
                <a:latin typeface="+mn-lt"/>
                <a:ea typeface="+mn-ea"/>
                <a:cs typeface="+mn-cs"/>
              </a:rPr>
              <a:t>，较好辨认；再往下是</a:t>
            </a:r>
            <a:r>
              <a:rPr lang="zh-CN" altLang="zh-CN" sz="1200" b="1" kern="1200" dirty="0" smtClean="0">
                <a:solidFill>
                  <a:schemeClr val="tx1"/>
                </a:solidFill>
                <a:effectLst/>
                <a:latin typeface="+mn-lt"/>
                <a:ea typeface="+mn-ea"/>
                <a:cs typeface="+mn-cs"/>
              </a:rPr>
              <a:t>环状软骨</a:t>
            </a:r>
            <a:r>
              <a:rPr lang="zh-CN" altLang="zh-CN" sz="1200" kern="1200" dirty="0" smtClean="0">
                <a:solidFill>
                  <a:schemeClr val="tx1"/>
                </a:solidFill>
                <a:effectLst/>
                <a:latin typeface="+mn-lt"/>
                <a:ea typeface="+mn-ea"/>
                <a:cs typeface="+mn-cs"/>
              </a:rPr>
              <a:t>，然后就到了气管。气管是较长的一段圆环连续管子，下方分出两个主支气管。</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主支气管又再分成</a:t>
            </a:r>
            <a:r>
              <a:rPr lang="zh-CN" altLang="zh-CN" sz="1200" b="1" kern="1200" dirty="0" smtClean="0">
                <a:solidFill>
                  <a:schemeClr val="tx1"/>
                </a:solidFill>
                <a:effectLst/>
                <a:latin typeface="+mn-lt"/>
                <a:ea typeface="+mn-ea"/>
                <a:cs typeface="+mn-cs"/>
              </a:rPr>
              <a:t>次级支气管</a:t>
            </a:r>
            <a:r>
              <a:rPr lang="zh-CN" altLang="en-US" sz="1200" b="0" kern="1200" dirty="0" smtClean="0">
                <a:solidFill>
                  <a:schemeClr val="tx1"/>
                </a:solidFill>
                <a:effectLst/>
                <a:latin typeface="+mn-lt"/>
                <a:ea typeface="+mn-ea"/>
                <a:cs typeface="+mn-cs"/>
              </a:rPr>
              <a:t>，不断细分，形成树状结构，即支气管树</a:t>
            </a:r>
            <a:endParaRPr kumimoji="1" lang="zh-CN" altLang="en-US" dirty="0"/>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10</a:t>
            </a:fld>
            <a:endParaRPr lang="zh-CN" altLang="en-US"/>
          </a:p>
        </p:txBody>
      </p:sp>
    </p:spTree>
    <p:extLst>
      <p:ext uri="{BB962C8B-B14F-4D97-AF65-F5344CB8AC3E}">
        <p14:creationId xmlns:p14="http://schemas.microsoft.com/office/powerpoint/2010/main" val="221777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zh-CN" dirty="0" smtClean="0"/>
              <a:t>，检测的区域是环状软骨以下的气管，一直到开始分成主支气管，以保证算法复杂度不至太高，保证算法的准确率和通用性。 </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临床医疗上使用高级医疗仪器如</a:t>
            </a:r>
            <a:r>
              <a:rPr lang="en-US" altLang="zh-CN" dirty="0" smtClean="0"/>
              <a:t>PHILIPS</a:t>
            </a:r>
            <a:r>
              <a:rPr lang="zh-CN" altLang="zh-CN" dirty="0" smtClean="0"/>
              <a:t>公司生产的</a:t>
            </a:r>
            <a:r>
              <a:rPr lang="en-US" altLang="zh-CN" dirty="0" smtClean="0"/>
              <a:t>Extended Brilliance</a:t>
            </a:r>
            <a:r>
              <a:rPr lang="en-US" altLang="zh-CN" baseline="30000" dirty="0" smtClean="0"/>
              <a:t> TM</a:t>
            </a:r>
            <a:r>
              <a:rPr lang="en-US" altLang="zh-CN" dirty="0" smtClean="0"/>
              <a:t> Workspace</a:t>
            </a:r>
            <a:r>
              <a:rPr lang="zh-CN" altLang="zh-CN" dirty="0" smtClean="0"/>
              <a:t>（</a:t>
            </a:r>
            <a:r>
              <a:rPr lang="en-US" altLang="zh-CN" dirty="0" smtClean="0"/>
              <a:t>EBW</a:t>
            </a:r>
            <a:r>
              <a:rPr lang="zh-CN" altLang="zh-CN" dirty="0" smtClean="0"/>
              <a:t>）工作站或</a:t>
            </a:r>
            <a:r>
              <a:rPr lang="en-US" altLang="zh-CN" dirty="0" err="1" smtClean="0"/>
              <a:t>BornCare</a:t>
            </a:r>
            <a:r>
              <a:rPr lang="zh-CN" altLang="zh-CN" dirty="0" smtClean="0"/>
              <a:t>软件</a:t>
            </a:r>
            <a:r>
              <a:rPr lang="zh-CN" altLang="en-US" dirty="0" smtClean="0"/>
              <a:t>等来</a:t>
            </a:r>
            <a:r>
              <a:rPr lang="zh-CN" altLang="zh-CN" dirty="0" smtClean="0"/>
              <a:t>分析高分辨率</a:t>
            </a:r>
            <a:r>
              <a:rPr lang="en-US" altLang="zh-CN" dirty="0" smtClean="0"/>
              <a:t>CT</a:t>
            </a:r>
            <a:r>
              <a:rPr lang="zh-CN" altLang="zh-CN" dirty="0" smtClean="0"/>
              <a:t>肺数据集</a:t>
            </a:r>
            <a:r>
              <a:rPr lang="zh-CN" altLang="en-US" dirty="0" smtClean="0"/>
              <a:t>，进行</a:t>
            </a:r>
            <a:r>
              <a:rPr lang="en-US" altLang="zh-CN" dirty="0" smtClean="0"/>
              <a:t>2D</a:t>
            </a:r>
            <a:r>
              <a:rPr lang="zh-CN" altLang="en-US" dirty="0" smtClean="0"/>
              <a:t>或</a:t>
            </a:r>
            <a:r>
              <a:rPr lang="en-US" altLang="zh-CN" dirty="0" smtClean="0"/>
              <a:t>3D</a:t>
            </a:r>
            <a:r>
              <a:rPr lang="zh-CN" altLang="en-US" dirty="0" smtClean="0"/>
              <a:t>重建。</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u="sng" dirty="0" smtClean="0"/>
              <a:t>2.</a:t>
            </a:r>
            <a:r>
              <a:rPr lang="zh-CN" altLang="en-US" u="sng" dirty="0" smtClean="0"/>
              <a:t> </a:t>
            </a:r>
            <a:r>
              <a:rPr lang="zh-CN" altLang="zh-CN" u="sng" dirty="0" smtClean="0"/>
              <a:t>同样利用计算机图像处理技术，设计了状态机以利用</a:t>
            </a:r>
            <a:r>
              <a:rPr lang="en-US" altLang="zh-CN" u="sng" dirty="0" smtClean="0"/>
              <a:t>CT</a:t>
            </a:r>
            <a:r>
              <a:rPr lang="zh-CN" altLang="zh-CN" u="sng" dirty="0" smtClean="0"/>
              <a:t>图像上下帧之间的关系</a:t>
            </a:r>
            <a:endParaRPr lang="en-US" altLang="zh-CN"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u="none" dirty="0" smtClean="0"/>
              <a:t>3.</a:t>
            </a:r>
            <a:r>
              <a:rPr lang="zh-CN" altLang="zh-CN" dirty="0" smtClean="0"/>
              <a:t>该算法及软件系统实现了</a:t>
            </a:r>
            <a:r>
              <a:rPr lang="en-US" altLang="zh-CN" dirty="0" smtClean="0"/>
              <a:t>CT</a:t>
            </a:r>
            <a:r>
              <a:rPr lang="zh-CN" altLang="zh-CN" dirty="0" smtClean="0"/>
              <a:t>图像气管狭窄检测的批量处理以及狭窄程度的量化分析，有极大的现实意义，</a:t>
            </a:r>
            <a:r>
              <a:rPr lang="zh-CN" altLang="en-US" dirty="0" smtClean="0"/>
              <a:t>可用于</a:t>
            </a:r>
            <a:r>
              <a:rPr lang="zh-CN" altLang="zh-CN" dirty="0" smtClean="0"/>
              <a:t>辅助临床诊断与治疗。</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u="none"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11</a:t>
            </a:fld>
            <a:endParaRPr lang="zh-CN" altLang="en-US"/>
          </a:p>
        </p:txBody>
      </p:sp>
    </p:spTree>
    <p:extLst>
      <p:ext uri="{BB962C8B-B14F-4D97-AF65-F5344CB8AC3E}">
        <p14:creationId xmlns:p14="http://schemas.microsoft.com/office/powerpoint/2010/main" val="1902108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这种操作主要还是单个患者 </a:t>
            </a:r>
            <a:r>
              <a:rPr lang="en-US" altLang="zh-CN" sz="1200" kern="1200" dirty="0" smtClean="0">
                <a:solidFill>
                  <a:schemeClr val="tx1"/>
                </a:solidFill>
                <a:effectLst/>
                <a:latin typeface="+mn-lt"/>
                <a:ea typeface="+mn-ea"/>
                <a:cs typeface="+mn-cs"/>
              </a:rPr>
              <a:t>CT </a:t>
            </a:r>
            <a:r>
              <a:rPr lang="zh-CN" altLang="en-US" sz="1200" kern="1200" dirty="0" smtClean="0">
                <a:solidFill>
                  <a:schemeClr val="tx1"/>
                </a:solidFill>
                <a:effectLst/>
                <a:latin typeface="+mn-lt"/>
                <a:ea typeface="+mn-ea"/>
                <a:cs typeface="+mn-cs"/>
              </a:rPr>
              <a:t>图像的处理，可以给出患者中央气道的情况 并通过可视化方便医生的观察。 </a:t>
            </a:r>
            <a:endParaRPr lang="zh-CN" altLang="en-US" dirty="0" smtClean="0"/>
          </a:p>
          <a:p>
            <a:r>
              <a:rPr kumimoji="1" lang="zh-CN" altLang="en-US" dirty="0" smtClean="0"/>
              <a:t>工作站等仪器处理</a:t>
            </a:r>
            <a:r>
              <a:rPr kumimoji="1" lang="en-US" altLang="zh-CN" dirty="0" smtClean="0"/>
              <a:t>MDCT</a:t>
            </a:r>
            <a:r>
              <a:rPr kumimoji="1" lang="zh-CN" altLang="en-US" dirty="0" smtClean="0"/>
              <a:t>数据进行</a:t>
            </a:r>
            <a:r>
              <a:rPr kumimoji="1" lang="en-US" altLang="zh-CN" dirty="0" smtClean="0"/>
              <a:t>2D/3D</a:t>
            </a:r>
            <a:r>
              <a:rPr kumimoji="1" lang="zh-CN" altLang="en-US" dirty="0" smtClean="0"/>
              <a:t>重建，可</a:t>
            </a:r>
            <a:r>
              <a:rPr kumimoji="1" lang="en-US" altLang="zh-CN" dirty="0" smtClean="0"/>
              <a:t>·</a:t>
            </a:r>
            <a:r>
              <a:rPr kumimoji="1" lang="zh-CN" altLang="en-US" dirty="0" smtClean="0"/>
              <a:t>单独提取气管树等</a:t>
            </a:r>
            <a:endParaRPr kumimoji="1" lang="zh-CN" altLang="en-US" dirty="0"/>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13</a:t>
            </a:fld>
            <a:endParaRPr lang="zh-CN" altLang="en-US"/>
          </a:p>
        </p:txBody>
      </p:sp>
    </p:spTree>
    <p:extLst>
      <p:ext uri="{BB962C8B-B14F-4D97-AF65-F5344CB8AC3E}">
        <p14:creationId xmlns:p14="http://schemas.microsoft.com/office/powerpoint/2010/main" val="19122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14</a:t>
            </a:fld>
            <a:endParaRPr lang="zh-CN" altLang="en-US"/>
          </a:p>
        </p:txBody>
      </p:sp>
    </p:spTree>
    <p:extLst>
      <p:ext uri="{BB962C8B-B14F-4D97-AF65-F5344CB8AC3E}">
        <p14:creationId xmlns:p14="http://schemas.microsoft.com/office/powerpoint/2010/main" val="1504270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其中，分割气胸模块是此算法的核心部分</a:t>
            </a:r>
            <a:r>
              <a:rPr lang="zh-CN" altLang="zh-CN" dirty="0" smtClean="0">
                <a:effectLst/>
              </a:rPr>
              <a:t> </a:t>
            </a:r>
            <a:r>
              <a:rPr lang="zh-CN" altLang="en-US" dirty="0" smtClean="0">
                <a:effectLst/>
              </a:rPr>
              <a:t>。</a:t>
            </a:r>
            <a:endParaRPr lang="en-US" altLang="zh-CN" dirty="0" smtClean="0">
              <a:effectLst/>
            </a:endParaRPr>
          </a:p>
          <a:p>
            <a:pPr marL="228600" indent="-228600">
              <a:buAutoNum type="arabicPeriod"/>
            </a:pPr>
            <a:r>
              <a:rPr lang="zh-CN" altLang="zh-CN" sz="1200" b="1" kern="1200" dirty="0" smtClean="0">
                <a:solidFill>
                  <a:schemeClr val="tx1"/>
                </a:solidFill>
                <a:effectLst/>
                <a:latin typeface="+mn-lt"/>
                <a:ea typeface="+mn-ea"/>
                <a:cs typeface="+mn-cs"/>
              </a:rPr>
              <a:t>读入数据模块</a:t>
            </a:r>
            <a:r>
              <a:rPr lang="zh-CN" altLang="en-US" sz="1200" b="1"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把</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扫描的</a:t>
            </a:r>
            <a:r>
              <a:rPr lang="en-US" altLang="zh-CN" sz="1200" kern="1200" dirty="0" smtClean="0">
                <a:solidFill>
                  <a:schemeClr val="tx1"/>
                </a:solidFill>
                <a:effectLst/>
                <a:latin typeface="+mn-lt"/>
                <a:ea typeface="+mn-ea"/>
                <a:cs typeface="+mn-cs"/>
              </a:rPr>
              <a:t>DICOM</a:t>
            </a:r>
            <a:r>
              <a:rPr lang="zh-CN" altLang="zh-CN" sz="1200" kern="1200" dirty="0" smtClean="0">
                <a:solidFill>
                  <a:schemeClr val="tx1"/>
                </a:solidFill>
                <a:effectLst/>
                <a:latin typeface="+mn-lt"/>
                <a:ea typeface="+mn-ea"/>
                <a:cs typeface="+mn-cs"/>
              </a:rPr>
              <a:t>文件读入并进行转换；</a:t>
            </a:r>
            <a:endParaRPr lang="en-US" altLang="zh-CN" sz="1200" kern="1200" dirty="0" smtClean="0">
              <a:solidFill>
                <a:schemeClr val="tx1"/>
              </a:solidFill>
              <a:effectLst/>
              <a:latin typeface="+mn-lt"/>
              <a:ea typeface="+mn-ea"/>
              <a:cs typeface="+mn-cs"/>
            </a:endParaRPr>
          </a:p>
          <a:p>
            <a:pPr marL="228600" indent="-228600">
              <a:buAutoNum type="arabicPeriod"/>
            </a:pPr>
            <a:r>
              <a:rPr lang="zh-CN" altLang="zh-CN" sz="1200" b="1" kern="1200" dirty="0" smtClean="0">
                <a:solidFill>
                  <a:schemeClr val="tx1"/>
                </a:solidFill>
                <a:effectLst/>
                <a:latin typeface="+mn-lt"/>
                <a:ea typeface="+mn-ea"/>
                <a:cs typeface="+mn-cs"/>
              </a:rPr>
              <a:t>分割气胸模块</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对图像进行处理，得到每张</a:t>
            </a:r>
            <a:r>
              <a:rPr lang="en-US" altLang="zh-CN" sz="1200" kern="1200" dirty="0" smtClean="0">
                <a:solidFill>
                  <a:schemeClr val="tx1"/>
                </a:solidFill>
                <a:effectLst/>
                <a:latin typeface="+mn-lt"/>
                <a:ea typeface="+mn-ea"/>
                <a:cs typeface="+mn-cs"/>
              </a:rPr>
              <a:t>DICOM</a:t>
            </a:r>
            <a:r>
              <a:rPr lang="zh-CN" altLang="zh-CN" sz="1200" kern="1200" dirty="0" smtClean="0">
                <a:solidFill>
                  <a:schemeClr val="tx1"/>
                </a:solidFill>
                <a:effectLst/>
                <a:latin typeface="+mn-lt"/>
                <a:ea typeface="+mn-ea"/>
                <a:cs typeface="+mn-cs"/>
              </a:rPr>
              <a:t>文件图像中胸廓区域和气胸区域；</a:t>
            </a:r>
            <a:endParaRPr lang="en-US" altLang="zh-CN" sz="1200" kern="1200" dirty="0" smtClean="0">
              <a:solidFill>
                <a:schemeClr val="tx1"/>
              </a:solidFill>
              <a:effectLst/>
              <a:latin typeface="+mn-lt"/>
              <a:ea typeface="+mn-ea"/>
              <a:cs typeface="+mn-cs"/>
            </a:endParaRPr>
          </a:p>
          <a:p>
            <a:pPr marL="228600" indent="-228600">
              <a:buAutoNum type="arabicPeriod"/>
            </a:pPr>
            <a:r>
              <a:rPr lang="zh-CN" altLang="zh-CN" sz="1200" kern="1200" dirty="0" smtClean="0">
                <a:solidFill>
                  <a:schemeClr val="tx1"/>
                </a:solidFill>
                <a:effectLst/>
                <a:latin typeface="+mn-lt"/>
                <a:ea typeface="+mn-ea"/>
                <a:cs typeface="+mn-cs"/>
              </a:rPr>
              <a:t>计算压缩比模块计算胸廓区域和气胸区域的面积，并根据公式</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得到压缩比。</a:t>
            </a:r>
            <a:r>
              <a:rPr lang="zh-CN" altLang="zh-CN" dirty="0" smtClean="0">
                <a:effectLst/>
              </a:rPr>
              <a:t> </a:t>
            </a:r>
            <a:endParaRPr lang="en-US" altLang="zh-CN" dirty="0" smtClean="0">
              <a:effectLst/>
            </a:endParaRPr>
          </a:p>
          <a:p>
            <a:pPr marL="228600" indent="-228600">
              <a:buAutoNum type="arabicPeriod"/>
            </a:pPr>
            <a:endParaRPr lang="en-US" altLang="zh-CN"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PneumothoraxArea</a:t>
            </a:r>
            <a:r>
              <a:rPr lang="zh-CN" altLang="zh-CN" sz="1200" kern="1200" dirty="0" smtClean="0">
                <a:solidFill>
                  <a:schemeClr val="tx1"/>
                </a:solidFill>
                <a:effectLst/>
                <a:latin typeface="+mn-lt"/>
                <a:ea typeface="+mn-ea"/>
                <a:cs typeface="+mn-cs"/>
              </a:rPr>
              <a:t>为每张</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片中气胸区域的面积，</a:t>
            </a:r>
            <a:r>
              <a:rPr lang="en-US" altLang="zh-CN" sz="1200" kern="1200" dirty="0" err="1" smtClean="0">
                <a:solidFill>
                  <a:schemeClr val="tx1"/>
                </a:solidFill>
                <a:effectLst/>
                <a:latin typeface="+mn-lt"/>
                <a:ea typeface="+mn-ea"/>
                <a:cs typeface="+mn-cs"/>
              </a:rPr>
              <a:t>LungArea</a:t>
            </a:r>
            <a:r>
              <a:rPr lang="zh-CN" altLang="zh-CN" sz="1200" kern="1200" dirty="0" smtClean="0">
                <a:solidFill>
                  <a:schemeClr val="tx1"/>
                </a:solidFill>
                <a:effectLst/>
                <a:latin typeface="+mn-lt"/>
                <a:ea typeface="+mn-ea"/>
                <a:cs typeface="+mn-cs"/>
              </a:rPr>
              <a:t>为每张</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片中存在气胸的那一侧的胸廓区域的面积，</a:t>
            </a:r>
            <a:r>
              <a:rPr lang="en-US" altLang="zh-CN" sz="1200" kern="12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为气胸患者</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片的总张数。</a:t>
            </a:r>
            <a:r>
              <a:rPr lang="en-US" altLang="zh-CN" sz="1200" kern="1200" dirty="0" err="1" smtClean="0">
                <a:solidFill>
                  <a:schemeClr val="tx1"/>
                </a:solidFill>
                <a:effectLst/>
                <a:latin typeface="+mn-lt"/>
                <a:ea typeface="+mn-ea"/>
                <a:cs typeface="+mn-cs"/>
              </a:rPr>
              <a:t>PTXpercentage</a:t>
            </a:r>
            <a:r>
              <a:rPr lang="zh-CN" altLang="zh-CN" sz="1200" kern="1200" dirty="0" smtClean="0">
                <a:solidFill>
                  <a:schemeClr val="tx1"/>
                </a:solidFill>
                <a:effectLst/>
                <a:latin typeface="+mn-lt"/>
                <a:ea typeface="+mn-ea"/>
                <a:cs typeface="+mn-cs"/>
              </a:rPr>
              <a:t>为肺压缩比。</a:t>
            </a:r>
          </a:p>
          <a:p>
            <a:pPr marL="0" indent="0">
              <a:buNone/>
            </a:pPr>
            <a:endParaRPr lang="en-US" altLang="zh-CN" dirty="0" smtClean="0">
              <a:effectLst/>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15</a:t>
            </a:fld>
            <a:endParaRPr lang="zh-CN" altLang="en-US"/>
          </a:p>
        </p:txBody>
      </p:sp>
    </p:spTree>
    <p:extLst>
      <p:ext uri="{BB962C8B-B14F-4D97-AF65-F5344CB8AC3E}">
        <p14:creationId xmlns:p14="http://schemas.microsoft.com/office/powerpoint/2010/main" val="208790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zh-CN" sz="1200" kern="1200" dirty="0" smtClean="0">
                <a:solidFill>
                  <a:schemeClr val="tx1"/>
                </a:solidFill>
                <a:effectLst/>
                <a:latin typeface="+mn-lt"/>
                <a:ea typeface="+mn-ea"/>
                <a:cs typeface="+mn-cs"/>
              </a:rPr>
              <a:t>首先对图像进行预处理</a:t>
            </a:r>
            <a:r>
              <a:rPr lang="zh-CN" altLang="en-US" sz="1200" kern="1200" dirty="0" smtClean="0">
                <a:solidFill>
                  <a:schemeClr val="tx1"/>
                </a:solidFill>
                <a:effectLst/>
                <a:latin typeface="+mn-lt"/>
                <a:ea typeface="+mn-ea"/>
                <a:cs typeface="+mn-cs"/>
              </a:rPr>
              <a:t>：运用阈值分割取得主体部分</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去掉衣服干扰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截断。</a:t>
            </a:r>
            <a:endParaRPr lang="en-US" altLang="zh-CN" sz="1200" kern="1200" dirty="0" smtClean="0">
              <a:solidFill>
                <a:schemeClr val="tx1"/>
              </a:solidFill>
              <a:effectLst/>
              <a:latin typeface="+mn-lt"/>
              <a:ea typeface="+mn-ea"/>
              <a:cs typeface="+mn-cs"/>
            </a:endParaRPr>
          </a:p>
          <a:p>
            <a:pPr marL="228600" indent="-228600">
              <a:buAutoNum type="arabicPeriod"/>
            </a:pP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排除胸腔之外的干扰，包括衣物和</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扫描台等身体之外物体的干扰。并把原始图像的</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值窗宽窗位进行调整，去掉</a:t>
            </a:r>
            <a:r>
              <a:rPr lang="en-US" altLang="zh-CN" sz="1200" kern="1200" dirty="0" smtClean="0">
                <a:solidFill>
                  <a:schemeClr val="tx1"/>
                </a:solidFill>
                <a:effectLst/>
                <a:latin typeface="+mn-lt"/>
                <a:ea typeface="+mn-ea"/>
                <a:cs typeface="+mn-cs"/>
              </a:rPr>
              <a:t>Hu</a:t>
            </a:r>
            <a:r>
              <a:rPr lang="zh-CN" altLang="zh-CN" sz="1200" kern="1200" dirty="0" smtClean="0">
                <a:solidFill>
                  <a:schemeClr val="tx1"/>
                </a:solidFill>
                <a:effectLst/>
                <a:latin typeface="+mn-lt"/>
                <a:ea typeface="+mn-ea"/>
                <a:cs typeface="+mn-cs"/>
              </a:rPr>
              <a:t>值较高和较低的部分，为之后阈值分割有更好的效果做准备。</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228600" indent="-228600">
              <a:buAutoNum type="arabicPeriod"/>
            </a:pPr>
            <a:r>
              <a:rPr lang="zh-CN" altLang="zh-CN" sz="1200" kern="1200" dirty="0" smtClean="0">
                <a:solidFill>
                  <a:schemeClr val="tx1"/>
                </a:solidFill>
                <a:effectLst/>
                <a:latin typeface="+mn-lt"/>
                <a:ea typeface="+mn-ea"/>
                <a:cs typeface="+mn-cs"/>
              </a:rPr>
              <a:t>第二步是拿到内部腔体，包括气道、肺部</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部分。</a:t>
            </a:r>
            <a:r>
              <a:rPr lang="zh-CN" altLang="en-US" sz="1200" kern="1200" dirty="0" smtClean="0">
                <a:solidFill>
                  <a:schemeClr val="tx1"/>
                </a:solidFill>
                <a:effectLst/>
                <a:latin typeface="+mn-lt"/>
                <a:ea typeface="+mn-ea"/>
                <a:cs typeface="+mn-cs"/>
              </a:rPr>
              <a:t>做法是先阈值分割之后与主体区域进行比对</a:t>
            </a:r>
            <a:endParaRPr lang="en-US" altLang="zh-CN" sz="1200" kern="1200" dirty="0" smtClean="0">
              <a:solidFill>
                <a:schemeClr val="tx1"/>
              </a:solidFill>
              <a:effectLst/>
              <a:latin typeface="+mn-lt"/>
              <a:ea typeface="+mn-ea"/>
              <a:cs typeface="+mn-cs"/>
            </a:endParaRPr>
          </a:p>
          <a:p>
            <a:pPr marL="228600" indent="-228600">
              <a:buAutoNum type="arabicPeriod"/>
            </a:pPr>
            <a:r>
              <a:rPr lang="zh-CN" altLang="zh-CN" sz="1200" kern="1200" dirty="0" smtClean="0">
                <a:solidFill>
                  <a:schemeClr val="tx1"/>
                </a:solidFill>
                <a:effectLst/>
                <a:latin typeface="+mn-lt"/>
                <a:ea typeface="+mn-ea"/>
                <a:cs typeface="+mn-cs"/>
              </a:rPr>
              <a:t>第三步是去除气管支气管、食道等区域的干扰，此时可得到肺部区域</a:t>
            </a:r>
            <a:r>
              <a:rPr lang="en-US" altLang="zh-CN" sz="1200" kern="1200" dirty="0" smtClean="0">
                <a:solidFill>
                  <a:schemeClr val="tx1"/>
                </a:solidFill>
                <a:effectLst/>
                <a:latin typeface="+mn-lt"/>
                <a:ea typeface="+mn-ea"/>
                <a:cs typeface="+mn-cs"/>
              </a:rPr>
              <a:t>lung</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228600" indent="-228600">
              <a:buAutoNum type="arabicPeriod"/>
            </a:pPr>
            <a:r>
              <a:rPr lang="zh-CN" altLang="zh-CN" sz="1200" kern="1200" dirty="0" smtClean="0">
                <a:solidFill>
                  <a:schemeClr val="tx1"/>
                </a:solidFill>
                <a:effectLst/>
                <a:latin typeface="+mn-lt"/>
                <a:ea typeface="+mn-ea"/>
                <a:cs typeface="+mn-cs"/>
              </a:rPr>
              <a:t>第四步是以</a:t>
            </a:r>
            <a:r>
              <a:rPr lang="en-US" altLang="zh-CN" sz="1200" kern="1200" dirty="0" smtClean="0">
                <a:solidFill>
                  <a:schemeClr val="tx1"/>
                </a:solidFill>
                <a:effectLst/>
                <a:latin typeface="+mn-lt"/>
                <a:ea typeface="+mn-ea"/>
                <a:cs typeface="+mn-cs"/>
              </a:rPr>
              <a:t>-920Hu</a:t>
            </a:r>
            <a:r>
              <a:rPr lang="zh-CN" altLang="zh-CN" sz="1200" kern="1200" dirty="0" smtClean="0">
                <a:solidFill>
                  <a:schemeClr val="tx1"/>
                </a:solidFill>
                <a:effectLst/>
                <a:latin typeface="+mn-lt"/>
                <a:ea typeface="+mn-ea"/>
                <a:cs typeface="+mn-cs"/>
              </a:rPr>
              <a:t>为临界阈值，已得到的肺部区域</a:t>
            </a:r>
            <a:r>
              <a:rPr lang="en-US" altLang="zh-CN" sz="1200" kern="1200" dirty="0" smtClean="0">
                <a:solidFill>
                  <a:schemeClr val="tx1"/>
                </a:solidFill>
                <a:effectLst/>
                <a:latin typeface="+mn-lt"/>
                <a:ea typeface="+mn-ea"/>
                <a:cs typeface="+mn-cs"/>
              </a:rPr>
              <a:t>lung</a:t>
            </a:r>
            <a:r>
              <a:rPr lang="zh-CN" altLang="zh-CN" sz="1200" kern="1200" dirty="0" smtClean="0">
                <a:solidFill>
                  <a:schemeClr val="tx1"/>
                </a:solidFill>
                <a:effectLst/>
                <a:latin typeface="+mn-lt"/>
                <a:ea typeface="+mn-ea"/>
                <a:cs typeface="+mn-cs"/>
              </a:rPr>
              <a:t>的基础上得到气胸区域</a:t>
            </a:r>
            <a:r>
              <a:rPr lang="en-US" altLang="zh-CN" sz="1200" kern="1200" dirty="0" err="1" smtClean="0">
                <a:solidFill>
                  <a:schemeClr val="tx1"/>
                </a:solidFill>
                <a:effectLst/>
                <a:latin typeface="+mn-lt"/>
                <a:ea typeface="+mn-ea"/>
                <a:cs typeface="+mn-cs"/>
              </a:rPr>
              <a:t>pneum</a:t>
            </a:r>
            <a:r>
              <a:rPr lang="zh-CN" altLang="zh-CN" sz="1200" kern="1200" dirty="0" smtClean="0">
                <a:solidFill>
                  <a:schemeClr val="tx1"/>
                </a:solidFill>
                <a:effectLst/>
                <a:latin typeface="+mn-lt"/>
                <a:ea typeface="+mn-ea"/>
                <a:cs typeface="+mn-cs"/>
              </a:rPr>
              <a:t>。最后结合</a:t>
            </a:r>
            <a:r>
              <a:rPr lang="en-US" altLang="zh-CN" sz="1200" kern="1200" dirty="0" smtClean="0">
                <a:solidFill>
                  <a:schemeClr val="tx1"/>
                </a:solidFill>
                <a:effectLst/>
                <a:latin typeface="+mn-lt"/>
                <a:ea typeface="+mn-ea"/>
                <a:cs typeface="+mn-cs"/>
              </a:rPr>
              <a:t>lung</a:t>
            </a:r>
            <a:r>
              <a:rPr lang="zh-CN" altLang="zh-CN" sz="1200" kern="1200" dirty="0" smtClean="0">
                <a:solidFill>
                  <a:schemeClr val="tx1"/>
                </a:solidFill>
                <a:effectLst/>
                <a:latin typeface="+mn-lt"/>
                <a:ea typeface="+mn-ea"/>
                <a:cs typeface="+mn-cs"/>
              </a:rPr>
              <a:t>和</a:t>
            </a:r>
            <a:r>
              <a:rPr lang="en-US" altLang="zh-CN" sz="1200" kern="1200" dirty="0" err="1" smtClean="0">
                <a:solidFill>
                  <a:schemeClr val="tx1"/>
                </a:solidFill>
                <a:effectLst/>
                <a:latin typeface="+mn-lt"/>
                <a:ea typeface="+mn-ea"/>
                <a:cs typeface="+mn-cs"/>
              </a:rPr>
              <a:t>pneum</a:t>
            </a:r>
            <a:r>
              <a:rPr lang="zh-CN" altLang="zh-CN" sz="1200" kern="1200" dirty="0" smtClean="0">
                <a:solidFill>
                  <a:schemeClr val="tx1"/>
                </a:solidFill>
                <a:effectLst/>
                <a:latin typeface="+mn-lt"/>
                <a:ea typeface="+mn-ea"/>
                <a:cs typeface="+mn-cs"/>
              </a:rPr>
              <a:t>找到存在气胸的那一侧的胸廓区域。</a:t>
            </a:r>
            <a:r>
              <a:rPr lang="zh-CN" altLang="zh-CN" dirty="0" smtClean="0">
                <a:effectLst/>
              </a:rPr>
              <a:t> </a:t>
            </a:r>
            <a:endParaRPr lang="en-US" altLang="zh-CN" dirty="0" smtClean="0">
              <a:effectLst/>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16</a:t>
            </a:fld>
            <a:endParaRPr lang="zh-CN" altLang="en-US"/>
          </a:p>
        </p:txBody>
      </p:sp>
    </p:spTree>
    <p:extLst>
      <p:ext uri="{BB962C8B-B14F-4D97-AF65-F5344CB8AC3E}">
        <p14:creationId xmlns:p14="http://schemas.microsoft.com/office/powerpoint/2010/main" val="15870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kumimoji="1" lang="zh-CN" altLang="en-US" baseline="0" dirty="0" smtClean="0">
                <a:effectLst/>
              </a:rPr>
              <a:t>先来大概了解一下</a:t>
            </a:r>
            <a:r>
              <a:rPr kumimoji="1" lang="en-US" altLang="zh-CN" baseline="0" dirty="0" smtClean="0">
                <a:effectLst/>
              </a:rPr>
              <a:t>CT</a:t>
            </a:r>
            <a:r>
              <a:rPr kumimoji="1" lang="zh-CN" altLang="en-US" baseline="0" dirty="0" smtClean="0">
                <a:effectLst/>
              </a:rPr>
              <a:t>影像资料</a:t>
            </a:r>
            <a:endParaRPr kumimoji="1" lang="en-US" altLang="zh-CN" dirty="0" smtClean="0">
              <a:effectLst/>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17</a:t>
            </a:fld>
            <a:endParaRPr lang="zh-CN" altLang="en-US"/>
          </a:p>
        </p:txBody>
      </p:sp>
    </p:spTree>
    <p:extLst>
      <p:ext uri="{BB962C8B-B14F-4D97-AF65-F5344CB8AC3E}">
        <p14:creationId xmlns:p14="http://schemas.microsoft.com/office/powerpoint/2010/main" val="696688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zh-CN" sz="1200" kern="1200" dirty="0" smtClean="0">
                <a:solidFill>
                  <a:schemeClr val="tx1"/>
                </a:solidFill>
                <a:effectLst/>
                <a:latin typeface="+mn-lt"/>
                <a:ea typeface="+mn-ea"/>
                <a:cs typeface="+mn-cs"/>
              </a:rPr>
              <a:t>首先对图像进行预处理</a:t>
            </a:r>
            <a:r>
              <a:rPr lang="zh-CN" altLang="en-US" sz="1200" kern="1200" dirty="0" smtClean="0">
                <a:solidFill>
                  <a:schemeClr val="tx1"/>
                </a:solidFill>
                <a:effectLst/>
                <a:latin typeface="+mn-lt"/>
                <a:ea typeface="+mn-ea"/>
                <a:cs typeface="+mn-cs"/>
              </a:rPr>
              <a:t>：运用阈值分割取得主体部分</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去掉衣服干扰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截断。</a:t>
            </a:r>
            <a:endParaRPr lang="en-US" altLang="zh-CN" sz="1200" kern="1200" dirty="0" smtClean="0">
              <a:solidFill>
                <a:schemeClr val="tx1"/>
              </a:solidFill>
              <a:effectLst/>
              <a:latin typeface="+mn-lt"/>
              <a:ea typeface="+mn-ea"/>
              <a:cs typeface="+mn-cs"/>
            </a:endParaRPr>
          </a:p>
          <a:p>
            <a:pPr marL="228600" indent="-228600">
              <a:buAutoNum type="arabicPeriod"/>
            </a:pPr>
            <a:r>
              <a:rPr lang="zh-CN" altLang="zh-CN" sz="1200" kern="1200" dirty="0" smtClean="0">
                <a:solidFill>
                  <a:schemeClr val="tx1"/>
                </a:solidFill>
                <a:effectLst/>
                <a:latin typeface="+mn-lt"/>
                <a:ea typeface="+mn-ea"/>
                <a:cs typeface="+mn-cs"/>
              </a:rPr>
              <a:t>第二步是拿到内部腔体，包括气道、肺部</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部分。</a:t>
            </a:r>
            <a:r>
              <a:rPr lang="zh-CN" altLang="en-US" sz="1200" kern="1200" dirty="0" smtClean="0">
                <a:solidFill>
                  <a:schemeClr val="tx1"/>
                </a:solidFill>
                <a:effectLst/>
                <a:latin typeface="+mn-lt"/>
                <a:ea typeface="+mn-ea"/>
                <a:cs typeface="+mn-cs"/>
              </a:rPr>
              <a:t>做法是先阈值分割之后与主体区域进行比对</a:t>
            </a:r>
            <a:endParaRPr lang="en-US" altLang="zh-CN" sz="1200" kern="1200" dirty="0" smtClean="0">
              <a:solidFill>
                <a:schemeClr val="tx1"/>
              </a:solidFill>
              <a:effectLst/>
              <a:latin typeface="+mn-lt"/>
              <a:ea typeface="+mn-ea"/>
              <a:cs typeface="+mn-cs"/>
            </a:endParaRPr>
          </a:p>
          <a:p>
            <a:pPr marL="228600" indent="-228600">
              <a:buAutoNum type="arabicPeriod"/>
            </a:pPr>
            <a:r>
              <a:rPr lang="zh-CN" altLang="zh-CN" sz="1200" kern="1200" dirty="0" smtClean="0">
                <a:solidFill>
                  <a:schemeClr val="tx1"/>
                </a:solidFill>
                <a:effectLst/>
                <a:latin typeface="+mn-lt"/>
                <a:ea typeface="+mn-ea"/>
                <a:cs typeface="+mn-cs"/>
              </a:rPr>
              <a:t>第三步是去除气管支气管、食道等区域的干扰，此时可得到</a:t>
            </a:r>
            <a:r>
              <a:rPr lang="zh-CN" altLang="en-US" sz="1200" kern="1200" dirty="0" smtClean="0">
                <a:solidFill>
                  <a:schemeClr val="tx1"/>
                </a:solidFill>
                <a:effectLst/>
                <a:latin typeface="+mn-lt"/>
                <a:ea typeface="+mn-ea"/>
                <a:cs typeface="+mn-cs"/>
              </a:rPr>
              <a:t>胸廓区域</a:t>
            </a:r>
            <a:endParaRPr lang="en-US" altLang="zh-CN" sz="1200" kern="1200" dirty="0" smtClean="0">
              <a:solidFill>
                <a:schemeClr val="tx1"/>
              </a:solidFill>
              <a:effectLst/>
              <a:latin typeface="+mn-lt"/>
              <a:ea typeface="+mn-ea"/>
              <a:cs typeface="+mn-cs"/>
            </a:endParaRPr>
          </a:p>
          <a:p>
            <a:pPr marL="228600" indent="-228600">
              <a:buAutoNum type="arabicPeriod"/>
            </a:pPr>
            <a:r>
              <a:rPr lang="zh-CN" altLang="zh-CN" sz="1200" kern="1200" dirty="0" smtClean="0">
                <a:solidFill>
                  <a:schemeClr val="tx1"/>
                </a:solidFill>
                <a:effectLst/>
                <a:latin typeface="+mn-lt"/>
                <a:ea typeface="+mn-ea"/>
                <a:cs typeface="+mn-cs"/>
              </a:rPr>
              <a:t>第四步是以</a:t>
            </a:r>
            <a:r>
              <a:rPr lang="en-US" altLang="zh-CN" sz="1200" kern="1200" dirty="0" smtClean="0">
                <a:solidFill>
                  <a:schemeClr val="tx1"/>
                </a:solidFill>
                <a:effectLst/>
                <a:latin typeface="+mn-lt"/>
                <a:ea typeface="+mn-ea"/>
                <a:cs typeface="+mn-cs"/>
              </a:rPr>
              <a:t>-920Hu</a:t>
            </a:r>
            <a:r>
              <a:rPr lang="zh-CN" altLang="zh-CN" sz="1200" kern="1200" dirty="0" smtClean="0">
                <a:solidFill>
                  <a:schemeClr val="tx1"/>
                </a:solidFill>
                <a:effectLst/>
                <a:latin typeface="+mn-lt"/>
                <a:ea typeface="+mn-ea"/>
                <a:cs typeface="+mn-cs"/>
              </a:rPr>
              <a:t>为临界阈值</a:t>
            </a:r>
            <a:r>
              <a:rPr lang="zh-CN" altLang="en-US" sz="1200" kern="1200" dirty="0" smtClean="0">
                <a:solidFill>
                  <a:schemeClr val="tx1"/>
                </a:solidFill>
                <a:effectLst/>
                <a:latin typeface="+mn-lt"/>
                <a:ea typeface="+mn-ea"/>
                <a:cs typeface="+mn-cs"/>
              </a:rPr>
              <a:t>进行阈值分割，与前面这张图的胸廓区域进行比对可以得到气胸区域</a:t>
            </a:r>
            <a:endParaRPr lang="en-US" altLang="zh-CN" sz="1200" kern="1200" dirty="0" smtClean="0">
              <a:solidFill>
                <a:schemeClr val="tx1"/>
              </a:solidFill>
              <a:effectLst/>
              <a:latin typeface="+mn-lt"/>
              <a:ea typeface="+mn-ea"/>
              <a:cs typeface="+mn-cs"/>
            </a:endParaRPr>
          </a:p>
          <a:p>
            <a:pPr marL="228600" indent="-228600">
              <a:buAutoNum type="arabicPeriod"/>
            </a:pPr>
            <a:r>
              <a:rPr lang="zh-CN" altLang="en-US" sz="1200" kern="1200" dirty="0" smtClean="0">
                <a:solidFill>
                  <a:schemeClr val="tx1"/>
                </a:solidFill>
                <a:effectLst/>
                <a:latin typeface="+mn-lt"/>
                <a:ea typeface="+mn-ea"/>
                <a:cs typeface="+mn-cs"/>
              </a:rPr>
              <a:t>最后我们保留胸廓区域中气胸一侧的区域</a:t>
            </a:r>
            <a:endParaRPr lang="en-US" altLang="zh-CN" dirty="0" smtClean="0">
              <a:effectLst/>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18</a:t>
            </a:fld>
            <a:endParaRPr lang="zh-CN" altLang="en-US"/>
          </a:p>
        </p:txBody>
      </p:sp>
    </p:spTree>
    <p:extLst>
      <p:ext uri="{BB962C8B-B14F-4D97-AF65-F5344CB8AC3E}">
        <p14:creationId xmlns:p14="http://schemas.microsoft.com/office/powerpoint/2010/main" val="978568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kumimoji="1" lang="zh-CN" altLang="en-US" dirty="0" smtClean="0">
                <a:effectLst/>
              </a:rPr>
              <a:t>圆形度的定义是把类圆形区域的的等效周长，比上实际周长</a:t>
            </a:r>
            <a:endParaRPr kumimoji="1" lang="en-US" altLang="zh-CN" dirty="0" smtClean="0">
              <a:effectLst/>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19</a:t>
            </a:fld>
            <a:endParaRPr lang="zh-CN" altLang="en-US"/>
          </a:p>
        </p:txBody>
      </p:sp>
    </p:spTree>
    <p:extLst>
      <p:ext uri="{BB962C8B-B14F-4D97-AF65-F5344CB8AC3E}">
        <p14:creationId xmlns:p14="http://schemas.microsoft.com/office/powerpoint/2010/main" val="1505409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手动标注的气胸区域，工作站给出体积为</a:t>
            </a:r>
            <a:r>
              <a:rPr lang="en-US" altLang="zh-CN" sz="1200" kern="1200" dirty="0" smtClean="0">
                <a:solidFill>
                  <a:schemeClr val="tx1"/>
                </a:solidFill>
                <a:effectLst/>
                <a:latin typeface="+mn-lt"/>
                <a:ea typeface="+mn-ea"/>
                <a:cs typeface="+mn-cs"/>
              </a:rPr>
              <a:t>1912.4cc</a:t>
            </a:r>
            <a:r>
              <a:rPr lang="zh-CN" altLang="zh-CN" sz="1200" kern="1200" dirty="0" smtClean="0">
                <a:solidFill>
                  <a:schemeClr val="tx1"/>
                </a:solidFill>
                <a:effectLst/>
                <a:latin typeface="+mn-lt"/>
                <a:ea typeface="+mn-ea"/>
                <a:cs typeface="+mn-cs"/>
              </a:rPr>
              <a:t>。</a:t>
            </a:r>
            <a:r>
              <a:rPr lang="zh-CN" altLang="zh-CN" dirty="0" smtClean="0">
                <a:effectLst/>
              </a:rPr>
              <a:t> </a:t>
            </a:r>
            <a:endParaRPr lang="en-US" altLang="zh-CN" dirty="0" smtClean="0">
              <a:effectLst/>
            </a:endParaRPr>
          </a:p>
          <a:p>
            <a:pPr marL="228600" marR="0" lvl="0" indent="-22860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患气胸一侧的胸廓体积，工作站计算显示体积为</a:t>
            </a:r>
            <a:r>
              <a:rPr lang="en-US" altLang="zh-CN" sz="1200" kern="1200" dirty="0" smtClean="0">
                <a:solidFill>
                  <a:schemeClr val="tx1"/>
                </a:solidFill>
                <a:effectLst/>
                <a:latin typeface="+mn-lt"/>
                <a:ea typeface="+mn-ea"/>
                <a:cs typeface="+mn-cs"/>
              </a:rPr>
              <a:t>2778.5cc</a:t>
            </a:r>
            <a:r>
              <a:rPr lang="zh-CN" altLang="zh-CN" sz="1200" kern="1200" dirty="0" smtClean="0">
                <a:solidFill>
                  <a:schemeClr val="tx1"/>
                </a:solidFill>
                <a:effectLst/>
                <a:latin typeface="+mn-lt"/>
                <a:ea typeface="+mn-ea"/>
                <a:cs typeface="+mn-cs"/>
              </a:rPr>
              <a:t>。</a:t>
            </a:r>
            <a:r>
              <a:rPr lang="zh-CN" altLang="zh-CN" dirty="0" smtClean="0">
                <a:effectLst/>
              </a:rPr>
              <a:t> </a:t>
            </a:r>
            <a:endParaRPr kumimoji="1" lang="en-US" altLang="zh-CN" dirty="0" smtClean="0">
              <a:effectLst/>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20</a:t>
            </a:fld>
            <a:endParaRPr lang="zh-CN" altLang="en-US"/>
          </a:p>
        </p:txBody>
      </p:sp>
    </p:spTree>
    <p:extLst>
      <p:ext uri="{BB962C8B-B14F-4D97-AF65-F5344CB8AC3E}">
        <p14:creationId xmlns:p14="http://schemas.microsoft.com/office/powerpoint/2010/main" val="720833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我的指导老师是徐奕和杨宇红老师</a:t>
            </a:r>
            <a:endParaRPr kumimoji="1" lang="zh-CN" altLang="en-US" dirty="0"/>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2</a:t>
            </a:fld>
            <a:endParaRPr lang="zh-CN" altLang="en-US"/>
          </a:p>
        </p:txBody>
      </p:sp>
    </p:spTree>
    <p:extLst>
      <p:ext uri="{BB962C8B-B14F-4D97-AF65-F5344CB8AC3E}">
        <p14:creationId xmlns:p14="http://schemas.microsoft.com/office/powerpoint/2010/main" val="2105146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ratio_ground_truth</a:t>
            </a:r>
            <a:r>
              <a:rPr lang="zh-CN" altLang="zh-CN" sz="1200" kern="1200" dirty="0" smtClean="0">
                <a:solidFill>
                  <a:schemeClr val="tx1"/>
                </a:solidFill>
                <a:effectLst/>
                <a:latin typeface="+mn-lt"/>
                <a:ea typeface="+mn-ea"/>
                <a:cs typeface="+mn-cs"/>
              </a:rPr>
              <a:t>指手工标注计算出来的肺压缩比，将</a:t>
            </a:r>
            <a:r>
              <a:rPr lang="en-US" altLang="zh-CN" sz="1200" kern="1200" dirty="0" smtClean="0">
                <a:solidFill>
                  <a:schemeClr val="tx1"/>
                </a:solidFill>
                <a:effectLst/>
                <a:latin typeface="+mn-lt"/>
                <a:ea typeface="+mn-ea"/>
                <a:cs typeface="+mn-cs"/>
              </a:rPr>
              <a:t>0.6883</a:t>
            </a:r>
            <a:r>
              <a:rPr lang="zh-CN" altLang="zh-CN" sz="1200" kern="1200" dirty="0" smtClean="0">
                <a:solidFill>
                  <a:schemeClr val="tx1"/>
                </a:solidFill>
                <a:effectLst/>
                <a:latin typeface="+mn-lt"/>
                <a:ea typeface="+mn-ea"/>
                <a:cs typeface="+mn-cs"/>
              </a:rPr>
              <a:t>代入，</a:t>
            </a:r>
            <a:r>
              <a:rPr lang="en-US" altLang="zh-CN" sz="1200" kern="1200" dirty="0" err="1" smtClean="0">
                <a:solidFill>
                  <a:schemeClr val="tx1"/>
                </a:solidFill>
                <a:effectLst/>
                <a:latin typeface="+mn-lt"/>
                <a:ea typeface="+mn-ea"/>
                <a:cs typeface="+mn-cs"/>
              </a:rPr>
              <a:t>ratio_real</a:t>
            </a:r>
            <a:r>
              <a:rPr lang="zh-CN" altLang="zh-CN" sz="1200" kern="1200" dirty="0" smtClean="0">
                <a:solidFill>
                  <a:schemeClr val="tx1"/>
                </a:solidFill>
                <a:effectLst/>
                <a:latin typeface="+mn-lt"/>
                <a:ea typeface="+mn-ea"/>
                <a:cs typeface="+mn-cs"/>
              </a:rPr>
              <a:t>指本算法计算出来的肺压缩率，将</a:t>
            </a:r>
            <a:r>
              <a:rPr lang="en-US" altLang="zh-CN" sz="1200" kern="1200" dirty="0" smtClean="0">
                <a:solidFill>
                  <a:schemeClr val="tx1"/>
                </a:solidFill>
                <a:effectLst/>
                <a:latin typeface="+mn-lt"/>
                <a:ea typeface="+mn-ea"/>
                <a:cs typeface="+mn-cs"/>
              </a:rPr>
              <a:t>0.6814</a:t>
            </a:r>
            <a:r>
              <a:rPr lang="zh-CN" altLang="zh-CN" sz="1200" kern="1200" dirty="0" smtClean="0">
                <a:solidFill>
                  <a:schemeClr val="tx1"/>
                </a:solidFill>
                <a:effectLst/>
                <a:latin typeface="+mn-lt"/>
                <a:ea typeface="+mn-ea"/>
                <a:cs typeface="+mn-cs"/>
              </a:rPr>
              <a:t>代入</a:t>
            </a:r>
            <a:r>
              <a:rPr lang="zh-CN" altLang="zh-CN" dirty="0" smtClean="0">
                <a:effectLst/>
              </a:rPr>
              <a:t> </a:t>
            </a:r>
            <a:endParaRPr kumimoji="1" lang="en-US" altLang="zh-CN" dirty="0" smtClean="0">
              <a:effectLst/>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21</a:t>
            </a:fld>
            <a:endParaRPr lang="zh-CN" altLang="en-US"/>
          </a:p>
        </p:txBody>
      </p:sp>
    </p:spTree>
    <p:extLst>
      <p:ext uri="{BB962C8B-B14F-4D97-AF65-F5344CB8AC3E}">
        <p14:creationId xmlns:p14="http://schemas.microsoft.com/office/powerpoint/2010/main" val="838837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1.</a:t>
            </a:r>
            <a:r>
              <a:rPr lang="zh-CN" altLang="en-US" sz="1200" kern="1200" baseline="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未检测出气胸的情况主要是气胸区域较小的情况，气胸检测成功率总的来说还是很不错的，一些轻微气胸现象可能被系统忽略</a:t>
            </a:r>
            <a:r>
              <a:rPr lang="zh-CN" altLang="zh-CN" dirty="0" smtClean="0">
                <a:effectLst/>
              </a:rPr>
              <a:t> </a:t>
            </a:r>
            <a:endParaRPr lang="en-US" altLang="zh-CN" dirty="0" smtClean="0">
              <a:effectLst/>
            </a:endParaRPr>
          </a:p>
          <a:p>
            <a:pPr marL="228600" marR="0" lvl="0" indent="-22860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effectLst/>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22</a:t>
            </a:fld>
            <a:endParaRPr lang="zh-CN" altLang="en-US"/>
          </a:p>
        </p:txBody>
      </p:sp>
    </p:spTree>
    <p:extLst>
      <p:ext uri="{BB962C8B-B14F-4D97-AF65-F5344CB8AC3E}">
        <p14:creationId xmlns:p14="http://schemas.microsoft.com/office/powerpoint/2010/main" val="1566938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23</a:t>
            </a:fld>
            <a:endParaRPr lang="zh-CN" altLang="en-US"/>
          </a:p>
        </p:txBody>
      </p:sp>
    </p:spTree>
    <p:extLst>
      <p:ext uri="{BB962C8B-B14F-4D97-AF65-F5344CB8AC3E}">
        <p14:creationId xmlns:p14="http://schemas.microsoft.com/office/powerpoint/2010/main" val="733572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读入数据模块</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读入某患者的整套</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数据，即一整套有序的</a:t>
            </a:r>
            <a:r>
              <a:rPr lang="en-US" altLang="zh-CN" sz="1200" kern="1200" dirty="0" smtClean="0">
                <a:solidFill>
                  <a:schemeClr val="tx1"/>
                </a:solidFill>
                <a:effectLst/>
                <a:latin typeface="+mn-lt"/>
                <a:ea typeface="+mn-ea"/>
                <a:cs typeface="+mn-cs"/>
              </a:rPr>
              <a:t>DICOM</a:t>
            </a:r>
            <a:r>
              <a:rPr lang="zh-CN" altLang="zh-CN" sz="1200" kern="1200" dirty="0" smtClean="0">
                <a:solidFill>
                  <a:schemeClr val="tx1"/>
                </a:solidFill>
                <a:effectLst/>
                <a:latin typeface="+mn-lt"/>
                <a:ea typeface="+mn-ea"/>
                <a:cs typeface="+mn-cs"/>
              </a:rPr>
              <a:t>文件，将之处理为可供软件系统识别操作的数据类型；</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单张</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片处理模块</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软件系统对整套</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资料中每一张</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切片进行单独处理，具体算法流程</a:t>
            </a:r>
            <a:r>
              <a:rPr lang="zh-CN" altLang="en-US" sz="1200" kern="1200" dirty="0" smtClean="0">
                <a:solidFill>
                  <a:schemeClr val="tx1"/>
                </a:solidFill>
                <a:effectLst/>
                <a:latin typeface="+mn-lt"/>
                <a:ea typeface="+mn-ea"/>
                <a:cs typeface="+mn-cs"/>
              </a:rPr>
              <a:t>后面介绍</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整体计算模块</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综合每张</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切片的检测结果，整合计算，给出该病人是否出现气管狭窄症状，及狭窄最严重病灶处的狭窄程度。</a:t>
            </a:r>
          </a:p>
          <a:p>
            <a:endParaRPr kumimoji="1" lang="zh-CN" altLang="en-US" dirty="0"/>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24</a:t>
            </a:fld>
            <a:endParaRPr lang="zh-CN" altLang="en-US"/>
          </a:p>
        </p:txBody>
      </p:sp>
    </p:spTree>
    <p:extLst>
      <p:ext uri="{BB962C8B-B14F-4D97-AF65-F5344CB8AC3E}">
        <p14:creationId xmlns:p14="http://schemas.microsoft.com/office/powerpoint/2010/main" val="564307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zh-CN" sz="1200" kern="1200" dirty="0" smtClean="0">
                <a:solidFill>
                  <a:schemeClr val="tx1"/>
                </a:solidFill>
                <a:effectLst/>
                <a:latin typeface="+mn-lt"/>
                <a:ea typeface="+mn-ea"/>
                <a:cs typeface="+mn-cs"/>
              </a:rPr>
              <a:t>经过观察我们发现，咽喉部位一般是三个区域，即颈部和两个肩头；或者是只有颈部，这与患者扫描时的体位有关。</a:t>
            </a:r>
            <a:endParaRPr lang="en-US" altLang="zh-CN" sz="1200" kern="1200" dirty="0" smtClean="0">
              <a:solidFill>
                <a:schemeClr val="tx1"/>
              </a:solidFill>
              <a:effectLst/>
              <a:latin typeface="+mn-lt"/>
              <a:ea typeface="+mn-ea"/>
              <a:cs typeface="+mn-cs"/>
            </a:endParaRPr>
          </a:p>
          <a:p>
            <a:pPr marL="0" indent="0">
              <a:buNone/>
            </a:pPr>
            <a:r>
              <a:rPr lang="zh-CN" altLang="zh-CN" sz="1200" kern="1200" dirty="0" smtClean="0">
                <a:solidFill>
                  <a:schemeClr val="tx1"/>
                </a:solidFill>
                <a:effectLst/>
                <a:latin typeface="+mn-lt"/>
                <a:ea typeface="+mn-ea"/>
                <a:cs typeface="+mn-cs"/>
              </a:rPr>
              <a:t>启发式思维</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主体区域分为几块，如果主体部位由三块及以上区域构成，或者只有一个区域但此区域面积比设定值小，则判定为为咽喉部位。一个区域有可能是只有颈部出现的情况，这种情况与胸部阶段的情况的区别是主体区域的面积。因此设置临界面积，若主体区域只有一个区域且面积比临界面积小则为颈部，也即咽喉区域，不需进行后续检测判断。临界面积我们设置为</a:t>
            </a:r>
            <a:r>
              <a:rPr lang="en-US" altLang="zh-CN" sz="1200" kern="1200" dirty="0" smtClean="0">
                <a:solidFill>
                  <a:schemeClr val="tx1"/>
                </a:solidFill>
                <a:effectLst/>
                <a:latin typeface="+mn-lt"/>
                <a:ea typeface="+mn-ea"/>
                <a:cs typeface="+mn-cs"/>
              </a:rPr>
              <a:t>10000</a:t>
            </a:r>
            <a:r>
              <a:rPr lang="zh-CN" altLang="zh-CN" sz="1200" kern="1200" dirty="0" smtClean="0">
                <a:solidFill>
                  <a:schemeClr val="tx1"/>
                </a:solidFill>
                <a:effectLst/>
                <a:latin typeface="+mn-lt"/>
                <a:ea typeface="+mn-ea"/>
                <a:cs typeface="+mn-cs"/>
              </a:rPr>
              <a:t>。如图</a:t>
            </a:r>
            <a:r>
              <a:rPr lang="en-US" altLang="zh-CN" sz="1200" kern="1200" dirty="0" smtClean="0">
                <a:solidFill>
                  <a:schemeClr val="tx1"/>
                </a:solidFill>
                <a:effectLst/>
                <a:latin typeface="+mn-lt"/>
                <a:ea typeface="+mn-ea"/>
                <a:cs typeface="+mn-cs"/>
              </a:rPr>
              <a:t>4-3</a:t>
            </a:r>
            <a:r>
              <a:rPr lang="zh-CN" altLang="zh-CN" sz="1200" kern="1200" dirty="0" smtClean="0">
                <a:solidFill>
                  <a:schemeClr val="tx1"/>
                </a:solidFill>
                <a:effectLst/>
                <a:latin typeface="+mn-lt"/>
                <a:ea typeface="+mn-ea"/>
                <a:cs typeface="+mn-cs"/>
              </a:rPr>
              <a:t>所示</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图像获取主体区域后将由两个区域构成，因此将继续后续的检测判断。</a:t>
            </a:r>
            <a:r>
              <a:rPr lang="zh-CN" altLang="zh-CN" dirty="0" smtClean="0">
                <a:effectLst/>
              </a:rPr>
              <a:t> </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25</a:t>
            </a:fld>
            <a:endParaRPr lang="zh-CN" altLang="en-US"/>
          </a:p>
        </p:txBody>
      </p:sp>
    </p:spTree>
    <p:extLst>
      <p:ext uri="{BB962C8B-B14F-4D97-AF65-F5344CB8AC3E}">
        <p14:creationId xmlns:p14="http://schemas.microsoft.com/office/powerpoint/2010/main" val="789497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zh-CN" sz="1200" kern="1200" dirty="0" smtClean="0">
                <a:solidFill>
                  <a:schemeClr val="tx1"/>
                </a:solidFill>
                <a:effectLst/>
                <a:latin typeface="+mn-lt"/>
                <a:ea typeface="+mn-ea"/>
                <a:cs typeface="+mn-cs"/>
              </a:rPr>
              <a:t>本算法中使用了状态机。算法通过在不同状态之间的转换实现气管的检测。</a:t>
            </a:r>
            <a:endParaRPr lang="en-US" altLang="zh-CN" sz="1200" kern="1200" dirty="0" smtClean="0">
              <a:solidFill>
                <a:schemeClr val="tx1"/>
              </a:solidFill>
              <a:effectLst/>
              <a:latin typeface="+mn-lt"/>
              <a:ea typeface="+mn-ea"/>
              <a:cs typeface="+mn-cs"/>
            </a:endParaRPr>
          </a:p>
          <a:p>
            <a:pPr marL="228600" indent="-228600">
              <a:buAutoNum type="arabicPeriod"/>
            </a:pPr>
            <a:r>
              <a:rPr lang="zh-CN" altLang="en-US" sz="1200" kern="1200" dirty="0" smtClean="0">
                <a:solidFill>
                  <a:schemeClr val="tx1"/>
                </a:solidFill>
                <a:effectLst/>
                <a:latin typeface="+mn-lt"/>
                <a:ea typeface="+mn-ea"/>
                <a:cs typeface="+mn-cs"/>
              </a:rPr>
              <a:t>两个类：</a:t>
            </a:r>
            <a:r>
              <a:rPr lang="zh-CN" altLang="zh-CN" sz="1200" kern="1200" dirty="0" smtClean="0">
                <a:solidFill>
                  <a:schemeClr val="tx1"/>
                </a:solidFill>
                <a:effectLst/>
                <a:latin typeface="+mn-lt"/>
                <a:ea typeface="+mn-ea"/>
                <a:cs typeface="+mn-cs"/>
              </a:rPr>
              <a:t>用于存储每帧的信息，使得上下帧之间信息得以打通，利用上下帧之间的信息进行对比达到检测气管狭窄的效果。</a:t>
            </a:r>
            <a:r>
              <a:rPr lang="zh-CN" altLang="zh-CN" dirty="0" smtClean="0">
                <a:effectLst/>
              </a:rPr>
              <a:t> </a:t>
            </a:r>
            <a:endParaRPr lang="en-US" altLang="zh-CN" sz="1200" kern="1200" dirty="0" smtClean="0">
              <a:solidFill>
                <a:schemeClr val="tx1"/>
              </a:solidFill>
              <a:effectLst/>
              <a:latin typeface="+mn-lt"/>
              <a:ea typeface="+mn-ea"/>
              <a:cs typeface="+mn-cs"/>
            </a:endParaRPr>
          </a:p>
          <a:p>
            <a:pPr marL="228600" indent="-228600">
              <a:buAutoNum type="arabicPeriod"/>
            </a:pPr>
            <a:r>
              <a:rPr lang="zh-CN" altLang="zh-CN" sz="1200" dirty="0" smtClean="0"/>
              <a:t>因为在咽喉部位人体的气管不是圆形而可能呈帐篷状，甲状软骨处会成八字形，但这并不是狭窄，而是正常形状。如图</a:t>
            </a:r>
            <a:r>
              <a:rPr lang="en-US" altLang="zh-CN" sz="1200" dirty="0" smtClean="0"/>
              <a:t>4-2</a:t>
            </a:r>
            <a:r>
              <a:rPr lang="zh-CN" altLang="zh-CN" sz="1200" dirty="0" smtClean="0"/>
              <a:t>列举了一些环状软骨以上的区域，可以观察到其正常状态就不是圆形。由于我们算法中对气管的判断主要基于其圆形度和面积等信息，如果不先确定</a:t>
            </a:r>
            <a:r>
              <a:rPr lang="en-US" altLang="zh-CN" sz="1200" dirty="0" smtClean="0"/>
              <a:t>CT</a:t>
            </a:r>
            <a:r>
              <a:rPr lang="zh-CN" altLang="zh-CN" sz="1200" dirty="0" smtClean="0"/>
              <a:t>图所属部位，算法将很容易出现误判。</a:t>
            </a:r>
          </a:p>
          <a:p>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26</a:t>
            </a:fld>
            <a:endParaRPr lang="zh-CN" altLang="en-US"/>
          </a:p>
        </p:txBody>
      </p:sp>
    </p:spTree>
    <p:extLst>
      <p:ext uri="{BB962C8B-B14F-4D97-AF65-F5344CB8AC3E}">
        <p14:creationId xmlns:p14="http://schemas.microsoft.com/office/powerpoint/2010/main" val="2097355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读入数据模块</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读入某患者的整套</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数据，即一整套有序的</a:t>
            </a:r>
            <a:r>
              <a:rPr lang="en-US" altLang="zh-CN" sz="1200" kern="1200" dirty="0" smtClean="0">
                <a:solidFill>
                  <a:schemeClr val="tx1"/>
                </a:solidFill>
                <a:effectLst/>
                <a:latin typeface="+mn-lt"/>
                <a:ea typeface="+mn-ea"/>
                <a:cs typeface="+mn-cs"/>
              </a:rPr>
              <a:t>DICOM</a:t>
            </a:r>
            <a:r>
              <a:rPr lang="zh-CN" altLang="zh-CN" sz="1200" kern="1200" dirty="0" smtClean="0">
                <a:solidFill>
                  <a:schemeClr val="tx1"/>
                </a:solidFill>
                <a:effectLst/>
                <a:latin typeface="+mn-lt"/>
                <a:ea typeface="+mn-ea"/>
                <a:cs typeface="+mn-cs"/>
              </a:rPr>
              <a:t>文件，将之处理为可供软件系统识别操作的数据类型；</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单张</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片处理模块</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软件系统对整套</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资料中每一张</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切片进行单独处理，具体算法流程</a:t>
            </a:r>
            <a:r>
              <a:rPr lang="zh-CN" altLang="en-US" sz="1200" kern="1200" dirty="0" smtClean="0">
                <a:solidFill>
                  <a:schemeClr val="tx1"/>
                </a:solidFill>
                <a:effectLst/>
                <a:latin typeface="+mn-lt"/>
                <a:ea typeface="+mn-ea"/>
                <a:cs typeface="+mn-cs"/>
              </a:rPr>
              <a:t>后面介绍</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整体计算模块</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综合每张</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切片的检测结果，整合计算，给出该病人是否出现气管狭窄症状，及狭窄最严重病灶处的狭窄程度。</a:t>
            </a:r>
          </a:p>
          <a:p>
            <a:endParaRPr kumimoji="1" lang="zh-CN" altLang="en-US" dirty="0"/>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27</a:t>
            </a:fld>
            <a:endParaRPr lang="zh-CN" altLang="en-US"/>
          </a:p>
        </p:txBody>
      </p:sp>
    </p:spTree>
    <p:extLst>
      <p:ext uri="{BB962C8B-B14F-4D97-AF65-F5344CB8AC3E}">
        <p14:creationId xmlns:p14="http://schemas.microsoft.com/office/powerpoint/2010/main" val="405504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sz="1200" kern="1200" dirty="0" smtClean="0">
                <a:solidFill>
                  <a:schemeClr val="tx1"/>
                </a:solidFill>
                <a:effectLst/>
                <a:latin typeface="+mn-lt"/>
                <a:ea typeface="+mn-ea"/>
                <a:cs typeface="+mn-cs"/>
              </a:rPr>
              <a:t>前面三个步骤和气胸检测是相通的，同样采用阈值分割等提取我们需要的区域。看一下第四步：从内部腔体筛选出气道部分</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28</a:t>
            </a:fld>
            <a:endParaRPr lang="zh-CN" altLang="en-US"/>
          </a:p>
        </p:txBody>
      </p:sp>
    </p:spTree>
    <p:extLst>
      <p:ext uri="{BB962C8B-B14F-4D97-AF65-F5344CB8AC3E}">
        <p14:creationId xmlns:p14="http://schemas.microsoft.com/office/powerpoint/2010/main" val="1854761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228600" indent="-228600">
                  <a:buAutoNum type="arabicPeriod"/>
                </a:pPr>
                <a:r>
                  <a:rPr lang="zh-CN" altLang="en-US" sz="1200" kern="1200" dirty="0" smtClean="0">
                    <a:solidFill>
                      <a:schemeClr val="tx1"/>
                    </a:solidFill>
                    <a:effectLst/>
                    <a:latin typeface="+mn-lt"/>
                    <a:ea typeface="+mn-ea"/>
                    <a:cs typeface="+mn-cs"/>
                  </a:rPr>
                  <a:t>对内部腔体中每个轮廓，在空气</a:t>
                </a:r>
                <a:r>
                  <a:rPr lang="en-US" altLang="zh-CN" sz="1200" kern="1200" dirty="0" smtClean="0">
                    <a:solidFill>
                      <a:schemeClr val="tx1"/>
                    </a:solidFill>
                    <a:effectLst/>
                    <a:latin typeface="+mn-lt"/>
                    <a:ea typeface="+mn-ea"/>
                    <a:cs typeface="+mn-cs"/>
                  </a:rPr>
                  <a:t>CT</a:t>
                </a:r>
                <a:r>
                  <a:rPr lang="zh-CN" altLang="en-US" sz="1200" kern="1200" dirty="0" smtClean="0">
                    <a:solidFill>
                      <a:schemeClr val="tx1"/>
                    </a:solidFill>
                    <a:effectLst/>
                    <a:latin typeface="+mn-lt"/>
                    <a:ea typeface="+mn-ea"/>
                    <a:cs typeface="+mn-cs"/>
                  </a:rPr>
                  <a:t>值部分图中对应轮廓圈出来的白色区域面积值进行对比，若面积值非常接近，则说明是气道，否则是肺实质部分，会被筛去。由此我们</a:t>
                </a:r>
                <a:r>
                  <a:rPr lang="zh-CN" altLang="en-US" sz="1200" kern="1200" smtClean="0">
                    <a:solidFill>
                      <a:schemeClr val="tx1"/>
                    </a:solidFill>
                    <a:effectLst/>
                    <a:latin typeface="+mn-lt"/>
                    <a:ea typeface="+mn-ea"/>
                    <a:cs typeface="+mn-cs"/>
                  </a:rPr>
                  <a:t>筛选出</a:t>
                </a:r>
                <a:r>
                  <a:rPr lang="en-US" altLang="zh-CN" sz="1200" kern="1200" smtClean="0">
                    <a:solidFill>
                      <a:schemeClr val="tx1"/>
                    </a:solidFill>
                    <a:effectLst/>
                    <a:latin typeface="+mn-lt"/>
                    <a:ea typeface="+mn-ea"/>
                    <a:cs typeface="+mn-cs"/>
                  </a:rPr>
                  <a:t>qi dao bu fen</a:t>
                </a:r>
                <a:endParaRPr lang="en-US" altLang="zh-CN" sz="1200" kern="1200" dirty="0" smtClean="0">
                  <a:solidFill>
                    <a:schemeClr val="tx1"/>
                  </a:solidFill>
                  <a:effectLst/>
                  <a:latin typeface="+mn-lt"/>
                  <a:ea typeface="+mn-ea"/>
                  <a:cs typeface="+mn-cs"/>
                </a:endParaRPr>
              </a:p>
              <a:p>
                <a:pPr marL="228600" indent="-228600">
                  <a:buAutoNum type="arabicPeriod"/>
                </a:pPr>
                <a:endParaRPr lang="en-US" altLang="zh-CN" sz="1200" kern="1200" dirty="0" smtClean="0">
                  <a:solidFill>
                    <a:schemeClr val="tx1"/>
                  </a:solidFill>
                  <a:effectLst/>
                  <a:latin typeface="+mn-lt"/>
                  <a:ea typeface="+mn-ea"/>
                  <a:cs typeface="+mn-cs"/>
                </a:endParaRPr>
              </a:p>
              <a:p>
                <a:pPr marL="228600" indent="-228600">
                  <a:buAutoNum type="arabicPeriod"/>
                </a:pPr>
                <a:r>
                  <a:rPr lang="zh-CN" altLang="zh-CN" sz="1200" kern="1200" dirty="0" smtClean="0">
                    <a:solidFill>
                      <a:schemeClr val="tx1"/>
                    </a:solidFill>
                    <a:effectLst/>
                    <a:latin typeface="+mn-lt"/>
                    <a:ea typeface="+mn-ea"/>
                    <a:cs typeface="+mn-cs"/>
                  </a:rPr>
                  <a:t>面积筛选，气管支气管的面积在</a:t>
                </a:r>
                <a:r>
                  <a:rPr lang="en-US" altLang="zh-CN" sz="1200" kern="1200" dirty="0" smtClean="0">
                    <a:solidFill>
                      <a:schemeClr val="tx1"/>
                    </a:solidFill>
                    <a:effectLst/>
                    <a:latin typeface="+mn-lt"/>
                    <a:ea typeface="+mn-ea"/>
                    <a:cs typeface="+mn-cs"/>
                  </a:rPr>
                  <a:t>1000</a:t>
                </a:r>
                <a:r>
                  <a:rPr lang="zh-CN" altLang="zh-CN" sz="1200" kern="1200" dirty="0" smtClean="0">
                    <a:solidFill>
                      <a:schemeClr val="tx1"/>
                    </a:solidFill>
                    <a:effectLst/>
                    <a:latin typeface="+mn-lt"/>
                    <a:ea typeface="+mn-ea"/>
                    <a:cs typeface="+mn-cs"/>
                  </a:rPr>
                  <a:t>以内，面积筛选只是初步的筛选，故可在允许的范围内放宽限制，选择</a:t>
                </a:r>
                <a:r>
                  <a:rPr lang="en-US" altLang="zh-CN" sz="1200" kern="1200" dirty="0" smtClean="0">
                    <a:solidFill>
                      <a:schemeClr val="tx1"/>
                    </a:solidFill>
                    <a:effectLst/>
                    <a:latin typeface="+mn-lt"/>
                    <a:ea typeface="+mn-ea"/>
                    <a:cs typeface="+mn-cs"/>
                  </a:rPr>
                  <a:t>1000</a:t>
                </a:r>
                <a:r>
                  <a:rPr lang="zh-CN" altLang="zh-CN" sz="1200" kern="1200" dirty="0" smtClean="0">
                    <a:solidFill>
                      <a:schemeClr val="tx1"/>
                    </a:solidFill>
                    <a:effectLst/>
                    <a:latin typeface="+mn-lt"/>
                    <a:ea typeface="+mn-ea"/>
                    <a:cs typeface="+mn-cs"/>
                  </a:rPr>
                  <a:t>即可，实际的气管支气管的横截面积一般在</a:t>
                </a:r>
                <a:r>
                  <a:rPr lang="en-US" altLang="zh-CN" sz="1200" kern="1200" dirty="0" smtClean="0">
                    <a:solidFill>
                      <a:schemeClr val="tx1"/>
                    </a:solidFill>
                    <a:effectLst/>
                    <a:latin typeface="+mn-lt"/>
                    <a:ea typeface="+mn-ea"/>
                    <a:cs typeface="+mn-cs"/>
                  </a:rPr>
                  <a:t>240</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550</a:t>
                </a:r>
                <a:r>
                  <a:rPr lang="zh-CN" altLang="zh-CN" sz="1200" kern="1200" dirty="0" smtClean="0">
                    <a:solidFill>
                      <a:schemeClr val="tx1"/>
                    </a:solidFill>
                    <a:effectLst/>
                    <a:latin typeface="+mn-lt"/>
                    <a:ea typeface="+mn-ea"/>
                    <a:cs typeface="+mn-cs"/>
                  </a:rPr>
                  <a:t>之间。我们保留面积比临界面积值</a:t>
                </a:r>
                <a:r>
                  <a:rPr lang="en-US" altLang="zh-CN" sz="1200" kern="1200" dirty="0" smtClean="0">
                    <a:solidFill>
                      <a:schemeClr val="tx1"/>
                    </a:solidFill>
                    <a:effectLst/>
                    <a:latin typeface="+mn-lt"/>
                    <a:ea typeface="+mn-ea"/>
                    <a:cs typeface="+mn-cs"/>
                  </a:rPr>
                  <a:t>1000</a:t>
                </a:r>
                <a:r>
                  <a:rPr lang="zh-CN" altLang="zh-CN" sz="1200" kern="1200" dirty="0" smtClean="0">
                    <a:solidFill>
                      <a:schemeClr val="tx1"/>
                    </a:solidFill>
                    <a:effectLst/>
                    <a:latin typeface="+mn-lt"/>
                    <a:ea typeface="+mn-ea"/>
                    <a:cs typeface="+mn-cs"/>
                  </a:rPr>
                  <a:t>小的部分</a:t>
                </a:r>
                <a:endParaRPr lang="en-US" altLang="zh-CN" sz="1200" kern="1200" dirty="0" smtClean="0">
                  <a:solidFill>
                    <a:schemeClr val="tx1"/>
                  </a:solidFill>
                  <a:effectLst/>
                  <a:latin typeface="+mn-lt"/>
                  <a:ea typeface="+mn-ea"/>
                  <a:cs typeface="+mn-cs"/>
                </a:endParaRPr>
              </a:p>
              <a:p>
                <a:pPr marL="228600" indent="-228600">
                  <a:buAutoNum type="arabicPeriod"/>
                </a:pPr>
                <a:r>
                  <a:rPr lang="zh-CN" altLang="zh-CN" sz="1200" kern="1200" dirty="0" smtClean="0">
                    <a:solidFill>
                      <a:schemeClr val="tx1"/>
                    </a:solidFill>
                    <a:effectLst/>
                    <a:latin typeface="+mn-lt"/>
                    <a:ea typeface="+mn-ea"/>
                    <a:cs typeface="+mn-cs"/>
                  </a:rPr>
                  <a:t>精细筛选。面积筛选完后的内部腔体中的每一个轮廓所围成的区域，都进行如下操作：</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计算内部腔体该区域的面积，记为</a:t>
                </a:r>
                <a:r>
                  <a:rPr lang="en-US" altLang="zh-CN" sz="1200" kern="1200" dirty="0">
                    <a:solidFill>
                      <a:schemeClr val="tx1"/>
                    </a:solidFill>
                    <a:effectLst/>
                    <a:latin typeface="+mn-lt"/>
                    <a:ea typeface="+mn-ea"/>
                    <a:cs typeface="+mn-cs"/>
                  </a:rPr>
                  <a:t>area</a:t>
                </a:r>
                <a:r>
                  <a:rPr lang="zh-CN" altLang="zh-CN" sz="1200" kern="1200" dirty="0">
                    <a:solidFill>
                      <a:schemeClr val="tx1"/>
                    </a:solidFill>
                    <a:effectLst/>
                    <a:latin typeface="+mn-lt"/>
                    <a:ea typeface="+mn-ea"/>
                    <a:cs typeface="+mn-cs"/>
                  </a:rPr>
                  <a:t>，该轮廓在空气</a:t>
                </a:r>
                <a:r>
                  <a:rPr lang="en-US" altLang="zh-CN" sz="1200" kern="1200" dirty="0">
                    <a:solidFill>
                      <a:schemeClr val="tx1"/>
                    </a:solidFill>
                    <a:effectLst/>
                    <a:latin typeface="+mn-lt"/>
                    <a:ea typeface="+mn-ea"/>
                    <a:cs typeface="+mn-cs"/>
                  </a:rPr>
                  <a:t>CT</a:t>
                </a:r>
                <a:r>
                  <a:rPr lang="zh-CN" altLang="zh-CN" sz="1200" kern="1200" dirty="0">
                    <a:solidFill>
                      <a:schemeClr val="tx1"/>
                    </a:solidFill>
                    <a:effectLst/>
                    <a:latin typeface="+mn-lt"/>
                    <a:ea typeface="+mn-ea"/>
                    <a:cs typeface="+mn-cs"/>
                  </a:rPr>
                  <a:t>部分对应围成的部分白色面积记为</a:t>
                </a:r>
                <a:r>
                  <a:rPr lang="en-US" altLang="zh-CN" sz="1200" kern="1200" dirty="0" err="1">
                    <a:solidFill>
                      <a:schemeClr val="tx1"/>
                    </a:solidFill>
                    <a:effectLst/>
                    <a:latin typeface="+mn-lt"/>
                    <a:ea typeface="+mn-ea"/>
                    <a:cs typeface="+mn-cs"/>
                  </a:rPr>
                  <a:t>blur_area</a:t>
                </a:r>
                <a:r>
                  <a:rPr lang="zh-CN" altLang="zh-CN" sz="1200" kern="1200" dirty="0">
                    <a:solidFill>
                      <a:schemeClr val="tx1"/>
                    </a:solidFill>
                    <a:effectLst/>
                    <a:latin typeface="+mn-lt"/>
                    <a:ea typeface="+mn-ea"/>
                    <a:cs typeface="+mn-cs"/>
                  </a:rPr>
                  <a:t>，如果</a:t>
                </a:r>
                <a14:m>
                  <m:oMath xmlns:m="http://schemas.openxmlformats.org/officeDocument/2006/math">
                    <m:r>
                      <a:rPr lang="zh-CN" altLang="zh-CN" sz="1200" i="1" kern="1200">
                        <a:solidFill>
                          <a:schemeClr val="tx1"/>
                        </a:solidFill>
                        <a:effectLst/>
                        <a:latin typeface="+mn-lt"/>
                        <a:ea typeface="+mn-ea"/>
                        <a:cs typeface="+mn-cs"/>
                      </a:rPr>
                      <m:t> </m:t>
                    </m:r>
                    <m:f>
                      <m:fPr>
                        <m:ctrlPr>
                          <a:rPr lang="zh-CN" altLang="zh-CN" sz="1200" i="1" kern="1200">
                            <a:solidFill>
                              <a:schemeClr val="tx1"/>
                            </a:solidFill>
                            <a:effectLst/>
                            <a:latin typeface="+mn-lt"/>
                            <a:ea typeface="+mn-ea"/>
                            <a:cs typeface="+mn-cs"/>
                          </a:rPr>
                        </m:ctrlPr>
                      </m:fPr>
                      <m:num>
                        <m:r>
                          <a:rPr lang="en-US" altLang="zh-CN" sz="1200" i="1" kern="1200">
                            <a:solidFill>
                              <a:schemeClr val="tx1"/>
                            </a:solidFill>
                            <a:effectLst/>
                            <a:latin typeface="+mn-lt"/>
                            <a:ea typeface="+mn-ea"/>
                            <a:cs typeface="+mn-cs"/>
                          </a:rPr>
                          <m:t>𝑎𝑟𝑒𝑎</m:t>
                        </m:r>
                      </m:num>
                      <m:den>
                        <m:r>
                          <a:rPr lang="en-US" altLang="zh-CN" sz="1200" i="1" kern="1200">
                            <a:solidFill>
                              <a:schemeClr val="tx1"/>
                            </a:solidFill>
                            <a:effectLst/>
                            <a:latin typeface="+mn-lt"/>
                            <a:ea typeface="+mn-ea"/>
                            <a:cs typeface="+mn-cs"/>
                          </a:rPr>
                          <m:t>3</m:t>
                        </m:r>
                      </m:den>
                    </m:f>
                    <m:r>
                      <a:rPr lang="en-US" altLang="zh-CN" sz="1200" i="1" kern="1200">
                        <a:solidFill>
                          <a:schemeClr val="tx1"/>
                        </a:solidFill>
                        <a:effectLst/>
                        <a:latin typeface="+mn-lt"/>
                        <a:ea typeface="+mn-ea"/>
                        <a:cs typeface="+mn-cs"/>
                      </a:rPr>
                      <m:t>&lt;</m:t>
                    </m:r>
                    <m:r>
                      <a:rPr lang="en-US" altLang="zh-CN" sz="1200" i="1" kern="1200">
                        <a:solidFill>
                          <a:schemeClr val="tx1"/>
                        </a:solidFill>
                        <a:effectLst/>
                        <a:latin typeface="+mn-lt"/>
                        <a:ea typeface="+mn-ea"/>
                        <a:cs typeface="+mn-cs"/>
                      </a:rPr>
                      <m:t>𝑏𝑙𝑢𝑟</m:t>
                    </m:r>
                    <m:r>
                      <a:rPr lang="en-US" altLang="zh-CN" sz="1200" i="1" kern="1200">
                        <a:solidFill>
                          <a:schemeClr val="tx1"/>
                        </a:solidFill>
                        <a:effectLst/>
                        <a:latin typeface="+mn-lt"/>
                        <a:ea typeface="+mn-ea"/>
                        <a:cs typeface="+mn-cs"/>
                      </a:rPr>
                      <m:t>_</m:t>
                    </m:r>
                    <m:r>
                      <a:rPr lang="en-US" altLang="zh-CN" sz="1200" i="1" kern="1200">
                        <a:solidFill>
                          <a:schemeClr val="tx1"/>
                        </a:solidFill>
                        <a:effectLst/>
                        <a:latin typeface="+mn-lt"/>
                        <a:ea typeface="+mn-ea"/>
                        <a:cs typeface="+mn-cs"/>
                      </a:rPr>
                      <m:t>𝑎𝑟𝑒𝑎</m:t>
                    </m:r>
                    <m:r>
                      <a:rPr lang="en-US" altLang="zh-CN" sz="1200" i="1" kern="1200">
                        <a:solidFill>
                          <a:schemeClr val="tx1"/>
                        </a:solidFill>
                        <a:effectLst/>
                        <a:latin typeface="+mn-lt"/>
                        <a:ea typeface="+mn-ea"/>
                        <a:cs typeface="+mn-cs"/>
                      </a:rPr>
                      <m:t> </m:t>
                    </m:r>
                  </m:oMath>
                </a14:m>
                <a:r>
                  <a:rPr lang="zh-CN" altLang="zh-CN" sz="1200" kern="1200" dirty="0">
                    <a:solidFill>
                      <a:schemeClr val="tx1"/>
                    </a:solidFill>
                    <a:effectLst/>
                    <a:latin typeface="+mn-lt"/>
                    <a:ea typeface="+mn-ea"/>
                    <a:cs typeface="+mn-cs"/>
                  </a:rPr>
                  <a:t>，则判定为气管区域。</a:t>
                </a:r>
                <a:r>
                  <a:rPr lang="zh-CN" altLang="zh-CN" dirty="0">
                    <a:effectLst/>
                  </a:rPr>
                  <a:t> </a:t>
                </a:r>
                <a:endParaRPr lang="en-US" altLang="zh-CN" dirty="0" smtClean="0">
                  <a:effectLst/>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 效果：</a:t>
                </a:r>
                <a:r>
                  <a:rPr lang="zh-CN" altLang="zh-CN" sz="1200" kern="1200" dirty="0" smtClean="0">
                    <a:solidFill>
                      <a:schemeClr val="tx1"/>
                    </a:solidFill>
                    <a:effectLst/>
                    <a:latin typeface="+mn-lt"/>
                    <a:ea typeface="+mn-ea"/>
                    <a:cs typeface="+mn-cs"/>
                  </a:rPr>
                  <a:t>形状和大小与实际非常贴合，这有利于后期得到更精确的狭窄程度值。</a:t>
                </a:r>
              </a:p>
              <a:p>
                <a:endParaRPr lang="en-US" altLang="zh-CN" sz="1200" kern="1200" dirty="0" smtClean="0">
                  <a:solidFill>
                    <a:schemeClr val="tx1"/>
                  </a:solidFill>
                  <a:effectLst/>
                  <a:latin typeface="+mn-lt"/>
                  <a:ea typeface="+mn-ea"/>
                  <a:cs typeface="+mn-cs"/>
                </a:endParaRPr>
              </a:p>
              <a:p>
                <a:pPr marL="0" indent="0">
                  <a:buNone/>
                </a:pPr>
                <a:endParaRPr lang="en-US" altLang="zh-CN" dirty="0" smtClean="0">
                  <a:effectLst/>
                </a:endParaRPr>
              </a:p>
            </p:txBody>
          </p:sp>
        </mc:Choice>
        <mc:Fallback>
          <p:sp>
            <p:nvSpPr>
              <p:cNvPr id="3" name="备注占位符 2"/>
              <p:cNvSpPr>
                <a:spLocks noGrp="1"/>
              </p:cNvSpPr>
              <p:nvPr>
                <p:ph type="body" idx="1"/>
              </p:nvPr>
            </p:nvSpPr>
            <p:spPr/>
            <p:txBody>
              <a:bodyPr/>
              <a:lstStyle/>
              <a:p>
                <a:pPr marL="228600" indent="-228600">
                  <a:buAutoNum type="arabicPeriod"/>
                </a:pPr>
                <a:r>
                  <a:rPr lang="zh-CN" altLang="en-US" sz="1200" kern="1200" dirty="0" smtClean="0">
                    <a:solidFill>
                      <a:schemeClr val="tx1"/>
                    </a:solidFill>
                    <a:effectLst/>
                    <a:latin typeface="+mn-lt"/>
                    <a:ea typeface="+mn-ea"/>
                    <a:cs typeface="+mn-cs"/>
                  </a:rPr>
                  <a:t>对内部腔体中每个轮廓，在空气</a:t>
                </a:r>
                <a:r>
                  <a:rPr lang="en-US" altLang="zh-CN" sz="1200" kern="1200" dirty="0" smtClean="0">
                    <a:solidFill>
                      <a:schemeClr val="tx1"/>
                    </a:solidFill>
                    <a:effectLst/>
                    <a:latin typeface="+mn-lt"/>
                    <a:ea typeface="+mn-ea"/>
                    <a:cs typeface="+mn-cs"/>
                  </a:rPr>
                  <a:t>CT</a:t>
                </a:r>
                <a:r>
                  <a:rPr lang="zh-CN" altLang="en-US" sz="1200" kern="1200" dirty="0" smtClean="0">
                    <a:solidFill>
                      <a:schemeClr val="tx1"/>
                    </a:solidFill>
                    <a:effectLst/>
                    <a:latin typeface="+mn-lt"/>
                    <a:ea typeface="+mn-ea"/>
                    <a:cs typeface="+mn-cs"/>
                  </a:rPr>
                  <a:t>值部分图中对应轮廓圈出来的白色区域面积值进行对比，若面积值非常接近，则说明是气道，否则是肺实质部分，会被筛去。由此我们</a:t>
                </a:r>
                <a:r>
                  <a:rPr lang="zh-CN" altLang="en-US" sz="1200" kern="1200" smtClean="0">
                    <a:solidFill>
                      <a:schemeClr val="tx1"/>
                    </a:solidFill>
                    <a:effectLst/>
                    <a:latin typeface="+mn-lt"/>
                    <a:ea typeface="+mn-ea"/>
                    <a:cs typeface="+mn-cs"/>
                  </a:rPr>
                  <a:t>筛选出</a:t>
                </a:r>
                <a:r>
                  <a:rPr lang="en-US" altLang="zh-CN" sz="1200" kern="1200" smtClean="0">
                    <a:solidFill>
                      <a:schemeClr val="tx1"/>
                    </a:solidFill>
                    <a:effectLst/>
                    <a:latin typeface="+mn-lt"/>
                    <a:ea typeface="+mn-ea"/>
                    <a:cs typeface="+mn-cs"/>
                  </a:rPr>
                  <a:t>qi dao bu fen</a:t>
                </a:r>
                <a:endParaRPr lang="en-US" altLang="zh-CN" sz="1200" kern="1200" dirty="0" smtClean="0">
                  <a:solidFill>
                    <a:schemeClr val="tx1"/>
                  </a:solidFill>
                  <a:effectLst/>
                  <a:latin typeface="+mn-lt"/>
                  <a:ea typeface="+mn-ea"/>
                  <a:cs typeface="+mn-cs"/>
                </a:endParaRPr>
              </a:p>
              <a:p>
                <a:pPr marL="228600" indent="-228600">
                  <a:buAutoNum type="arabicPeriod"/>
                </a:pPr>
                <a:endParaRPr lang="en-US" altLang="zh-CN" sz="1200" kern="1200" dirty="0" smtClean="0">
                  <a:solidFill>
                    <a:schemeClr val="tx1"/>
                  </a:solidFill>
                  <a:effectLst/>
                  <a:latin typeface="+mn-lt"/>
                  <a:ea typeface="+mn-ea"/>
                  <a:cs typeface="+mn-cs"/>
                </a:endParaRPr>
              </a:p>
              <a:p>
                <a:pPr marL="228600" indent="-228600">
                  <a:buAutoNum type="arabicPeriod"/>
                </a:pPr>
                <a:r>
                  <a:rPr lang="zh-CN" altLang="zh-CN" sz="1200" kern="1200" dirty="0" smtClean="0">
                    <a:solidFill>
                      <a:schemeClr val="tx1"/>
                    </a:solidFill>
                    <a:effectLst/>
                    <a:latin typeface="+mn-lt"/>
                    <a:ea typeface="+mn-ea"/>
                    <a:cs typeface="+mn-cs"/>
                  </a:rPr>
                  <a:t>面积筛选，气管支气管的面积在</a:t>
                </a:r>
                <a:r>
                  <a:rPr lang="en-US" altLang="zh-CN" sz="1200" kern="1200" dirty="0" smtClean="0">
                    <a:solidFill>
                      <a:schemeClr val="tx1"/>
                    </a:solidFill>
                    <a:effectLst/>
                    <a:latin typeface="+mn-lt"/>
                    <a:ea typeface="+mn-ea"/>
                    <a:cs typeface="+mn-cs"/>
                  </a:rPr>
                  <a:t>1000</a:t>
                </a:r>
                <a:r>
                  <a:rPr lang="zh-CN" altLang="zh-CN" sz="1200" kern="1200" dirty="0" smtClean="0">
                    <a:solidFill>
                      <a:schemeClr val="tx1"/>
                    </a:solidFill>
                    <a:effectLst/>
                    <a:latin typeface="+mn-lt"/>
                    <a:ea typeface="+mn-ea"/>
                    <a:cs typeface="+mn-cs"/>
                  </a:rPr>
                  <a:t>以内，面积筛选只是初步的筛选，故可在允许的范围内放宽限制，选择</a:t>
                </a:r>
                <a:r>
                  <a:rPr lang="en-US" altLang="zh-CN" sz="1200" kern="1200" dirty="0" smtClean="0">
                    <a:solidFill>
                      <a:schemeClr val="tx1"/>
                    </a:solidFill>
                    <a:effectLst/>
                    <a:latin typeface="+mn-lt"/>
                    <a:ea typeface="+mn-ea"/>
                    <a:cs typeface="+mn-cs"/>
                  </a:rPr>
                  <a:t>1000</a:t>
                </a:r>
                <a:r>
                  <a:rPr lang="zh-CN" altLang="zh-CN" sz="1200" kern="1200" dirty="0" smtClean="0">
                    <a:solidFill>
                      <a:schemeClr val="tx1"/>
                    </a:solidFill>
                    <a:effectLst/>
                    <a:latin typeface="+mn-lt"/>
                    <a:ea typeface="+mn-ea"/>
                    <a:cs typeface="+mn-cs"/>
                  </a:rPr>
                  <a:t>即可，实际的气管支气管的横截面积一般在</a:t>
                </a:r>
                <a:r>
                  <a:rPr lang="en-US" altLang="zh-CN" sz="1200" kern="1200" dirty="0" smtClean="0">
                    <a:solidFill>
                      <a:schemeClr val="tx1"/>
                    </a:solidFill>
                    <a:effectLst/>
                    <a:latin typeface="+mn-lt"/>
                    <a:ea typeface="+mn-ea"/>
                    <a:cs typeface="+mn-cs"/>
                  </a:rPr>
                  <a:t>240</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550</a:t>
                </a:r>
                <a:r>
                  <a:rPr lang="zh-CN" altLang="zh-CN" sz="1200" kern="1200" dirty="0" smtClean="0">
                    <a:solidFill>
                      <a:schemeClr val="tx1"/>
                    </a:solidFill>
                    <a:effectLst/>
                    <a:latin typeface="+mn-lt"/>
                    <a:ea typeface="+mn-ea"/>
                    <a:cs typeface="+mn-cs"/>
                  </a:rPr>
                  <a:t>之间。我们保留面积比临界面积值</a:t>
                </a:r>
                <a:r>
                  <a:rPr lang="en-US" altLang="zh-CN" sz="1200" kern="1200" dirty="0" smtClean="0">
                    <a:solidFill>
                      <a:schemeClr val="tx1"/>
                    </a:solidFill>
                    <a:effectLst/>
                    <a:latin typeface="+mn-lt"/>
                    <a:ea typeface="+mn-ea"/>
                    <a:cs typeface="+mn-cs"/>
                  </a:rPr>
                  <a:t>1000</a:t>
                </a:r>
                <a:r>
                  <a:rPr lang="zh-CN" altLang="zh-CN" sz="1200" kern="1200" dirty="0" smtClean="0">
                    <a:solidFill>
                      <a:schemeClr val="tx1"/>
                    </a:solidFill>
                    <a:effectLst/>
                    <a:latin typeface="+mn-lt"/>
                    <a:ea typeface="+mn-ea"/>
                    <a:cs typeface="+mn-cs"/>
                  </a:rPr>
                  <a:t>小的部分</a:t>
                </a:r>
                <a:endParaRPr lang="en-US" altLang="zh-CN" sz="1200" kern="1200" dirty="0" smtClean="0">
                  <a:solidFill>
                    <a:schemeClr val="tx1"/>
                  </a:solidFill>
                  <a:effectLst/>
                  <a:latin typeface="+mn-lt"/>
                  <a:ea typeface="+mn-ea"/>
                  <a:cs typeface="+mn-cs"/>
                </a:endParaRPr>
              </a:p>
              <a:p>
                <a:pPr marL="228600" indent="-228600">
                  <a:buAutoNum type="arabicPeriod"/>
                </a:pPr>
                <a:r>
                  <a:rPr lang="zh-CN" altLang="zh-CN" sz="1200" kern="1200" dirty="0" smtClean="0">
                    <a:solidFill>
                      <a:schemeClr val="tx1"/>
                    </a:solidFill>
                    <a:effectLst/>
                    <a:latin typeface="+mn-lt"/>
                    <a:ea typeface="+mn-ea"/>
                    <a:cs typeface="+mn-cs"/>
                  </a:rPr>
                  <a:t>精细筛选。面积筛选完后的内部腔体中的每一个轮廓所围成的区域，都进行如下操作：</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计算内部腔体该区域的面积，记为</a:t>
                </a:r>
                <a:r>
                  <a:rPr lang="en-US" altLang="zh-CN" sz="1200" kern="1200" dirty="0">
                    <a:solidFill>
                      <a:schemeClr val="tx1"/>
                    </a:solidFill>
                    <a:effectLst/>
                    <a:latin typeface="+mn-lt"/>
                    <a:ea typeface="+mn-ea"/>
                    <a:cs typeface="+mn-cs"/>
                  </a:rPr>
                  <a:t>area</a:t>
                </a:r>
                <a:r>
                  <a:rPr lang="zh-CN" altLang="zh-CN" sz="1200" kern="1200" dirty="0">
                    <a:solidFill>
                      <a:schemeClr val="tx1"/>
                    </a:solidFill>
                    <a:effectLst/>
                    <a:latin typeface="+mn-lt"/>
                    <a:ea typeface="+mn-ea"/>
                    <a:cs typeface="+mn-cs"/>
                  </a:rPr>
                  <a:t>，该轮廓在空气</a:t>
                </a:r>
                <a:r>
                  <a:rPr lang="en-US" altLang="zh-CN" sz="1200" kern="1200" dirty="0">
                    <a:solidFill>
                      <a:schemeClr val="tx1"/>
                    </a:solidFill>
                    <a:effectLst/>
                    <a:latin typeface="+mn-lt"/>
                    <a:ea typeface="+mn-ea"/>
                    <a:cs typeface="+mn-cs"/>
                  </a:rPr>
                  <a:t>CT</a:t>
                </a:r>
                <a:r>
                  <a:rPr lang="zh-CN" altLang="zh-CN" sz="1200" kern="1200" dirty="0">
                    <a:solidFill>
                      <a:schemeClr val="tx1"/>
                    </a:solidFill>
                    <a:effectLst/>
                    <a:latin typeface="+mn-lt"/>
                    <a:ea typeface="+mn-ea"/>
                    <a:cs typeface="+mn-cs"/>
                  </a:rPr>
                  <a:t>部分对应围成的部分白色面积记为</a:t>
                </a:r>
                <a:r>
                  <a:rPr lang="en-US" altLang="zh-CN" sz="1200" kern="1200" dirty="0" err="1">
                    <a:solidFill>
                      <a:schemeClr val="tx1"/>
                    </a:solidFill>
                    <a:effectLst/>
                    <a:latin typeface="+mn-lt"/>
                    <a:ea typeface="+mn-ea"/>
                    <a:cs typeface="+mn-cs"/>
                  </a:rPr>
                  <a:t>blur_area</a:t>
                </a:r>
                <a:r>
                  <a:rPr lang="zh-CN" altLang="zh-CN" sz="1200" kern="1200" dirty="0">
                    <a:solidFill>
                      <a:schemeClr val="tx1"/>
                    </a:solidFill>
                    <a:effectLst/>
                    <a:latin typeface="+mn-lt"/>
                    <a:ea typeface="+mn-ea"/>
                    <a:cs typeface="+mn-cs"/>
                  </a:rPr>
                  <a:t>，如果</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 𝑎𝑟𝑒𝑎</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3&lt;𝑏𝑙𝑢𝑟_𝑎𝑟𝑒𝑎 </a:t>
                </a:r>
                <a:r>
                  <a:rPr lang="zh-CN" altLang="zh-CN" sz="1200" kern="1200" dirty="0">
                    <a:solidFill>
                      <a:schemeClr val="tx1"/>
                    </a:solidFill>
                    <a:effectLst/>
                    <a:latin typeface="+mn-lt"/>
                    <a:ea typeface="+mn-ea"/>
                    <a:cs typeface="+mn-cs"/>
                  </a:rPr>
                  <a:t>，则判定为气管区域。</a:t>
                </a:r>
                <a:r>
                  <a:rPr lang="zh-CN" altLang="zh-CN" dirty="0">
                    <a:effectLst/>
                  </a:rPr>
                  <a:t> </a:t>
                </a:r>
                <a:endParaRPr lang="en-US" altLang="zh-CN" dirty="0" smtClean="0">
                  <a:effectLst/>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 效果：</a:t>
                </a:r>
                <a:r>
                  <a:rPr lang="zh-CN" altLang="zh-CN" sz="1200" kern="1200" dirty="0" smtClean="0">
                    <a:solidFill>
                      <a:schemeClr val="tx1"/>
                    </a:solidFill>
                    <a:effectLst/>
                    <a:latin typeface="+mn-lt"/>
                    <a:ea typeface="+mn-ea"/>
                    <a:cs typeface="+mn-cs"/>
                  </a:rPr>
                  <a:t>形状和大小与实际非常贴合，这有利于后期得到更精确的狭窄程度值。</a:t>
                </a:r>
              </a:p>
              <a:p>
                <a:endParaRPr lang="en-US" altLang="zh-CN" sz="1200" kern="1200" dirty="0" smtClean="0">
                  <a:solidFill>
                    <a:schemeClr val="tx1"/>
                  </a:solidFill>
                  <a:effectLst/>
                  <a:latin typeface="+mn-lt"/>
                  <a:ea typeface="+mn-ea"/>
                  <a:cs typeface="+mn-cs"/>
                </a:endParaRPr>
              </a:p>
              <a:p>
                <a:pPr marL="0" indent="0">
                  <a:buNone/>
                </a:pPr>
                <a:endParaRPr lang="en-US" altLang="zh-CN" dirty="0" smtClean="0">
                  <a:effectLst/>
                </a:endParaRPr>
              </a:p>
            </p:txBody>
          </p:sp>
        </mc:Fallback>
      </mc:AlternateContent>
      <p:sp>
        <p:nvSpPr>
          <p:cNvPr id="4" name="幻灯片编号占位符 3"/>
          <p:cNvSpPr>
            <a:spLocks noGrp="1"/>
          </p:cNvSpPr>
          <p:nvPr>
            <p:ph type="sldNum" sz="quarter" idx="10"/>
          </p:nvPr>
        </p:nvSpPr>
        <p:spPr/>
        <p:txBody>
          <a:bodyPr/>
          <a:lstStyle/>
          <a:p>
            <a:fld id="{684B1CD8-9F96-4F1D-A5B8-2D9E0ECCEB33}" type="slidenum">
              <a:rPr lang="zh-CN" altLang="en-US" smtClean="0"/>
              <a:t>29</a:t>
            </a:fld>
            <a:endParaRPr lang="zh-CN" altLang="en-US"/>
          </a:p>
        </p:txBody>
      </p:sp>
    </p:spTree>
    <p:extLst>
      <p:ext uri="{BB962C8B-B14F-4D97-AF65-F5344CB8AC3E}">
        <p14:creationId xmlns:p14="http://schemas.microsoft.com/office/powerpoint/2010/main" val="2109859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sz="1200" kern="1200" dirty="0" smtClean="0">
                <a:solidFill>
                  <a:schemeClr val="tx1"/>
                </a:solidFill>
                <a:effectLst/>
                <a:latin typeface="+mn-lt"/>
                <a:ea typeface="+mn-ea"/>
                <a:cs typeface="+mn-cs"/>
              </a:rPr>
              <a:t>筛选完进入状态机判断。如果此时已是气管转支气管，则停止检测；仍是气管阶段则进行后续操作</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30</a:t>
            </a:fld>
            <a:endParaRPr lang="zh-CN" altLang="en-US"/>
          </a:p>
        </p:txBody>
      </p:sp>
    </p:spTree>
    <p:extLst>
      <p:ext uri="{BB962C8B-B14F-4D97-AF65-F5344CB8AC3E}">
        <p14:creationId xmlns:p14="http://schemas.microsoft.com/office/powerpoint/2010/main" val="1000222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这是我这次介绍的纲要。分为四个部分。</a:t>
            </a:r>
            <a:endParaRPr kumimoji="1" lang="en-US" altLang="zh-CN" dirty="0" smtClean="0"/>
          </a:p>
          <a:p>
            <a:r>
              <a:rPr kumimoji="1" lang="zh-CN" altLang="en-US" dirty="0" smtClean="0"/>
              <a:t>首先介绍论文的研究背景和目的</a:t>
            </a:r>
            <a:endParaRPr kumimoji="1" lang="en-US" altLang="zh-CN" dirty="0" smtClean="0"/>
          </a:p>
          <a:p>
            <a:r>
              <a:rPr kumimoji="1" lang="zh-CN" altLang="en-US" dirty="0" smtClean="0"/>
              <a:t>接下来的两个部分是两种算法的详细展开</a:t>
            </a:r>
            <a:endParaRPr kumimoji="1" lang="en-US" altLang="zh-CN" dirty="0" smtClean="0"/>
          </a:p>
          <a:p>
            <a:r>
              <a:rPr kumimoji="1" lang="zh-CN" altLang="en-US" dirty="0" smtClean="0"/>
              <a:t>最后一个部分是总结和展望</a:t>
            </a:r>
            <a:endParaRPr kumimoji="1" lang="zh-CN" altLang="en-US" dirty="0"/>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3</a:t>
            </a:fld>
            <a:endParaRPr lang="zh-CN" altLang="en-US"/>
          </a:p>
        </p:txBody>
      </p:sp>
    </p:spTree>
    <p:extLst>
      <p:ext uri="{BB962C8B-B14F-4D97-AF65-F5344CB8AC3E}">
        <p14:creationId xmlns:p14="http://schemas.microsoft.com/office/powerpoint/2010/main" val="12441684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smtClean="0">
              <a:effectLst/>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31</a:t>
            </a:fld>
            <a:endParaRPr lang="zh-CN" altLang="en-US"/>
          </a:p>
        </p:txBody>
      </p:sp>
    </p:spTree>
    <p:extLst>
      <p:ext uri="{BB962C8B-B14F-4D97-AF65-F5344CB8AC3E}">
        <p14:creationId xmlns:p14="http://schemas.microsoft.com/office/powerpoint/2010/main" val="540803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effectLst/>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32</a:t>
            </a:fld>
            <a:endParaRPr lang="zh-CN" altLang="en-US"/>
          </a:p>
        </p:txBody>
      </p:sp>
    </p:spTree>
    <p:extLst>
      <p:ext uri="{BB962C8B-B14F-4D97-AF65-F5344CB8AC3E}">
        <p14:creationId xmlns:p14="http://schemas.microsoft.com/office/powerpoint/2010/main" val="502713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effectLst/>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33</a:t>
            </a:fld>
            <a:endParaRPr lang="zh-CN" altLang="en-US"/>
          </a:p>
        </p:txBody>
      </p:sp>
    </p:spTree>
    <p:extLst>
      <p:ext uri="{BB962C8B-B14F-4D97-AF65-F5344CB8AC3E}">
        <p14:creationId xmlns:p14="http://schemas.microsoft.com/office/powerpoint/2010/main" val="10701113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读入数据模块</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读入某患者的整套</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数据，即一整套有序的</a:t>
            </a:r>
            <a:r>
              <a:rPr lang="en-US" altLang="zh-CN" sz="1200" kern="1200" dirty="0" smtClean="0">
                <a:solidFill>
                  <a:schemeClr val="tx1"/>
                </a:solidFill>
                <a:effectLst/>
                <a:latin typeface="+mn-lt"/>
                <a:ea typeface="+mn-ea"/>
                <a:cs typeface="+mn-cs"/>
              </a:rPr>
              <a:t>DICOM</a:t>
            </a:r>
            <a:r>
              <a:rPr lang="zh-CN" altLang="zh-CN" sz="1200" kern="1200" dirty="0" smtClean="0">
                <a:solidFill>
                  <a:schemeClr val="tx1"/>
                </a:solidFill>
                <a:effectLst/>
                <a:latin typeface="+mn-lt"/>
                <a:ea typeface="+mn-ea"/>
                <a:cs typeface="+mn-cs"/>
              </a:rPr>
              <a:t>文件，将之处理为可供软件系统识别操作的数据类型；</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单张</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片处理模块</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软件系统对整套</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资料中每一张</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切片进行单独处理，具体算法流程</a:t>
            </a:r>
            <a:r>
              <a:rPr lang="zh-CN" altLang="en-US" sz="1200" kern="1200" dirty="0" smtClean="0">
                <a:solidFill>
                  <a:schemeClr val="tx1"/>
                </a:solidFill>
                <a:effectLst/>
                <a:latin typeface="+mn-lt"/>
                <a:ea typeface="+mn-ea"/>
                <a:cs typeface="+mn-cs"/>
              </a:rPr>
              <a:t>后面介绍</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整体计算模块</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综合每张</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切片的检测结果，整合计算，给出该病人是否出现气管狭窄症状，及狭窄最严重病灶处的狭窄程度。</a:t>
            </a:r>
          </a:p>
          <a:p>
            <a:endParaRPr kumimoji="1" lang="zh-CN" altLang="en-US" dirty="0"/>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34</a:t>
            </a:fld>
            <a:endParaRPr lang="zh-CN" altLang="en-US"/>
          </a:p>
        </p:txBody>
      </p:sp>
    </p:spTree>
    <p:extLst>
      <p:ext uri="{BB962C8B-B14F-4D97-AF65-F5344CB8AC3E}">
        <p14:creationId xmlns:p14="http://schemas.microsoft.com/office/powerpoint/2010/main" val="1184965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effectLst/>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35</a:t>
            </a:fld>
            <a:endParaRPr lang="zh-CN" altLang="en-US"/>
          </a:p>
        </p:txBody>
      </p:sp>
    </p:spTree>
    <p:extLst>
      <p:ext uri="{BB962C8B-B14F-4D97-AF65-F5344CB8AC3E}">
        <p14:creationId xmlns:p14="http://schemas.microsoft.com/office/powerpoint/2010/main" val="20165745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effectLst/>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36</a:t>
            </a:fld>
            <a:endParaRPr lang="zh-CN" altLang="en-US"/>
          </a:p>
        </p:txBody>
      </p:sp>
    </p:spTree>
    <p:extLst>
      <p:ext uri="{BB962C8B-B14F-4D97-AF65-F5344CB8AC3E}">
        <p14:creationId xmlns:p14="http://schemas.microsoft.com/office/powerpoint/2010/main" val="126182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37</a:t>
            </a:fld>
            <a:endParaRPr lang="zh-CN" altLang="en-US"/>
          </a:p>
        </p:txBody>
      </p:sp>
    </p:spTree>
    <p:extLst>
      <p:ext uri="{BB962C8B-B14F-4D97-AF65-F5344CB8AC3E}">
        <p14:creationId xmlns:p14="http://schemas.microsoft.com/office/powerpoint/2010/main" val="1901037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zh-CN" sz="1200" kern="1200" dirty="0" smtClean="0">
                <a:solidFill>
                  <a:schemeClr val="tx1"/>
                </a:solidFill>
                <a:effectLst/>
                <a:latin typeface="+mn-lt"/>
                <a:ea typeface="+mn-ea"/>
                <a:cs typeface="+mn-cs"/>
              </a:rPr>
              <a:t>本论文的这两套算法及其对应的软件系统主要实现了肺部</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图像的批量处理，能甄别气胸和中央气管狭窄病灶并对应给出精确的肺压缩比和狭窄最严重处局部狭窄程度数值，在临床上有很大的现实意义，虽然还未臻完善，但雏形已现，加以改进，将给医生带来极大的便利，具有极大的临床辅助价值</a:t>
            </a:r>
            <a:r>
              <a:rPr lang="zh-CN" altLang="zh-CN" dirty="0" smtClean="0">
                <a:effectLst/>
              </a:rPr>
              <a:t> </a:t>
            </a:r>
            <a:endParaRPr lang="en-US" altLang="zh-CN" dirty="0" smtClean="0">
              <a:effectLst/>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38</a:t>
            </a:fld>
            <a:endParaRPr lang="zh-CN" altLang="en-US"/>
          </a:p>
        </p:txBody>
      </p:sp>
    </p:spTree>
    <p:extLst>
      <p:ext uri="{BB962C8B-B14F-4D97-AF65-F5344CB8AC3E}">
        <p14:creationId xmlns:p14="http://schemas.microsoft.com/office/powerpoint/2010/main" val="1753451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zh-CN" sz="1200" kern="1200" dirty="0" smtClean="0">
                <a:solidFill>
                  <a:schemeClr val="tx1"/>
                </a:solidFill>
                <a:effectLst/>
                <a:latin typeface="+mn-lt"/>
                <a:ea typeface="+mn-ea"/>
                <a:cs typeface="+mn-cs"/>
              </a:rPr>
              <a:t>现在判定气胸和气管狭窄的判定依据还比较朴素，容易受参数的影响或出现对某些案例算法精确度很高，在另一些案例上却效果平平的情况。比如在判定气管狭窄阶段，只使用圆形度、面积的变化、变化趋势和连续的帧数来判断仍是不够完备。</a:t>
            </a:r>
            <a:r>
              <a:rPr lang="zh-CN" altLang="zh-CN" dirty="0" smtClean="0">
                <a:effectLst/>
              </a:rPr>
              <a:t> </a:t>
            </a:r>
            <a:endParaRPr lang="en-US" altLang="zh-CN" dirty="0" smtClean="0">
              <a:effectLst/>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smtClean="0">
                <a:effectLst/>
              </a:rPr>
              <a:t>主支气管检测：</a:t>
            </a:r>
            <a:r>
              <a:rPr lang="zh-CN" altLang="zh-CN" sz="1200" kern="1200" dirty="0" smtClean="0">
                <a:solidFill>
                  <a:schemeClr val="tx1"/>
                </a:solidFill>
                <a:effectLst/>
                <a:latin typeface="+mn-lt"/>
                <a:ea typeface="+mn-ea"/>
                <a:cs typeface="+mn-cs"/>
              </a:rPr>
              <a:t>医疗临床上有较大的需求，实用性较高</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考虑加入机器学习算法，构造神经网络使机器自学习，以达到对气管支气管的准确识别。但这就要求有较大的数据集以供训练。</a:t>
            </a:r>
          </a:p>
          <a:p>
            <a:pPr marL="228600" indent="-228600">
              <a:buAutoNum type="arabicPeriod"/>
            </a:pPr>
            <a:endParaRPr lang="en-US" altLang="zh-CN" dirty="0" smtClean="0">
              <a:effectLst/>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39</a:t>
            </a:fld>
            <a:endParaRPr lang="zh-CN" altLang="en-US"/>
          </a:p>
        </p:txBody>
      </p:sp>
    </p:spTree>
    <p:extLst>
      <p:ext uri="{BB962C8B-B14F-4D97-AF65-F5344CB8AC3E}">
        <p14:creationId xmlns:p14="http://schemas.microsoft.com/office/powerpoint/2010/main" val="941312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smtClean="0"/>
              <a:t>历史：</a:t>
            </a:r>
            <a:r>
              <a:rPr lang="en-US" altLang="zh-CN" dirty="0" smtClean="0"/>
              <a:t>1724</a:t>
            </a:r>
            <a:r>
              <a:rPr lang="zh-CN" altLang="zh-CN" dirty="0" smtClean="0"/>
              <a:t>年，第一次报道无胸部外伤而发生的气胸的是</a:t>
            </a:r>
            <a:r>
              <a:rPr lang="en-US" altLang="zh-CN" dirty="0" err="1" smtClean="0"/>
              <a:t>Boerhaave</a:t>
            </a:r>
            <a:r>
              <a:rPr lang="zh-CN" altLang="zh-CN" dirty="0" smtClean="0"/>
              <a:t>，他在一篇报道自发性食管破裂的报告中，描述了肺内萎缩性胸膜腔内积聚大量气体的现象。而</a:t>
            </a:r>
            <a:r>
              <a:rPr lang="en-US" altLang="zh-CN" dirty="0" smtClean="0"/>
              <a:t>“</a:t>
            </a:r>
            <a:r>
              <a:rPr lang="zh-CN" altLang="zh-CN" dirty="0" smtClean="0"/>
              <a:t>气胸</a:t>
            </a:r>
            <a:r>
              <a:rPr lang="en-US" altLang="zh-CN" dirty="0" smtClean="0"/>
              <a:t>”</a:t>
            </a:r>
            <a:r>
              <a:rPr lang="zh-CN" altLang="zh-CN" dirty="0" smtClean="0"/>
              <a:t>这一术语最先是由</a:t>
            </a:r>
            <a:r>
              <a:rPr lang="en-US" altLang="zh-CN" dirty="0" err="1" smtClean="0"/>
              <a:t>Itard</a:t>
            </a:r>
            <a:r>
              <a:rPr lang="zh-CN" altLang="zh-CN" dirty="0" smtClean="0"/>
              <a:t>和</a:t>
            </a:r>
            <a:r>
              <a:rPr lang="en-US" altLang="zh-CN" dirty="0" smtClean="0"/>
              <a:t>Laennec</a:t>
            </a:r>
            <a:r>
              <a:rPr lang="zh-CN" altLang="zh-CN" dirty="0" smtClean="0"/>
              <a:t>分别于</a:t>
            </a:r>
            <a:r>
              <a:rPr lang="en-US" altLang="zh-CN" dirty="0" smtClean="0"/>
              <a:t>1803</a:t>
            </a:r>
            <a:r>
              <a:rPr lang="zh-CN" altLang="zh-CN" dirty="0" smtClean="0"/>
              <a:t>和</a:t>
            </a:r>
            <a:r>
              <a:rPr lang="en-US" altLang="zh-CN" dirty="0" smtClean="0"/>
              <a:t>1819</a:t>
            </a:r>
            <a:r>
              <a:rPr lang="zh-CN" altLang="zh-CN" dirty="0" smtClean="0"/>
              <a:t>年独立提出</a:t>
            </a:r>
            <a:r>
              <a:rPr lang="en-US" altLang="zh-CN" baseline="30000" dirty="0" smtClean="0"/>
              <a:t>[5]</a:t>
            </a:r>
            <a:r>
              <a:rPr lang="zh-CN" altLang="zh-CN" dirty="0" smtClean="0"/>
              <a:t>，指的是胸腔内的空气。当时，大多数气胸病例继发于肺结核，以至于该病被认为是肺结核的并发症。直到</a:t>
            </a:r>
            <a:r>
              <a:rPr lang="en-US" altLang="zh-CN" dirty="0" smtClean="0"/>
              <a:t>1932</a:t>
            </a:r>
            <a:r>
              <a:rPr lang="zh-CN" altLang="zh-CN" dirty="0" smtClean="0"/>
              <a:t>年</a:t>
            </a:r>
            <a:r>
              <a:rPr lang="en-US" altLang="zh-CN" dirty="0" err="1" smtClean="0"/>
              <a:t>Kjærgaard</a:t>
            </a:r>
            <a:r>
              <a:rPr lang="en-US" altLang="zh-CN" baseline="30000" dirty="0" smtClean="0"/>
              <a:t>[6]</a:t>
            </a:r>
            <a:r>
              <a:rPr lang="zh-CN" altLang="zh-CN" dirty="0" smtClean="0"/>
              <a:t>对发生于健康人的气胸提出了第一次现代描述，首次提出大多数气胸病人中存在着非结核性的病因。 </a:t>
            </a:r>
            <a:endParaRPr lang="en-US" altLang="zh-CN" dirty="0" smtClean="0"/>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原发性气胸（</a:t>
            </a:r>
            <a:r>
              <a:rPr lang="en-US" altLang="zh-CN" sz="1200" kern="1200" dirty="0" smtClean="0">
                <a:solidFill>
                  <a:schemeClr val="tx1"/>
                </a:solidFill>
                <a:effectLst/>
                <a:latin typeface="+mn-lt"/>
                <a:ea typeface="+mn-ea"/>
                <a:cs typeface="+mn-cs"/>
              </a:rPr>
              <a:t>Primary spontaneous pneumothorax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PSP</a:t>
            </a:r>
            <a:r>
              <a:rPr lang="zh-CN" altLang="zh-CN" sz="1200" kern="1200" dirty="0" smtClean="0">
                <a:solidFill>
                  <a:schemeClr val="tx1"/>
                </a:solidFill>
                <a:effectLst/>
                <a:latin typeface="+mn-lt"/>
                <a:ea typeface="+mn-ea"/>
                <a:cs typeface="+mn-cs"/>
              </a:rPr>
              <a:t>）定义为无任何临床表现的潜在肺部疾病的患者胸膜间隙自发存在空气，即无明显原因的气胸症状。而继发性气胸（</a:t>
            </a:r>
            <a:r>
              <a:rPr lang="en-US" altLang="zh-CN" sz="1200" kern="1200" dirty="0" smtClean="0">
                <a:solidFill>
                  <a:schemeClr val="tx1"/>
                </a:solidFill>
                <a:effectLst/>
                <a:latin typeface="+mn-lt"/>
                <a:ea typeface="+mn-ea"/>
                <a:cs typeface="+mn-cs"/>
              </a:rPr>
              <a:t>Secondary pneumothorax, SSP</a:t>
            </a:r>
            <a:r>
              <a:rPr lang="zh-CN" altLang="zh-CN" sz="1200" kern="1200" dirty="0" smtClean="0">
                <a:solidFill>
                  <a:schemeClr val="tx1"/>
                </a:solidFill>
                <a:effectLst/>
                <a:latin typeface="+mn-lt"/>
                <a:ea typeface="+mn-ea"/>
                <a:cs typeface="+mn-cs"/>
              </a:rPr>
              <a:t>）通常由存在的肺部病理问题而诱发，如慢性阻塞性肺病，或胸腔受到外在物理创伤所导致</a:t>
            </a:r>
            <a:r>
              <a:rPr lang="en-US" altLang="zh-CN" sz="1200" kern="1200" baseline="30000" dirty="0" smtClean="0">
                <a:solidFill>
                  <a:schemeClr val="tx1"/>
                </a:solidFill>
                <a:effectLst/>
                <a:latin typeface="+mn-lt"/>
                <a:ea typeface="+mn-ea"/>
                <a:cs typeface="+mn-cs"/>
              </a:rPr>
              <a:t>[9]</a:t>
            </a:r>
            <a:r>
              <a:rPr lang="zh-CN" altLang="zh-CN" dirty="0" smtClean="0">
                <a:effectLst/>
              </a:rPr>
              <a:t> </a:t>
            </a:r>
            <a:endParaRPr lang="en-US" altLang="zh-CN" dirty="0" smtClean="0">
              <a:effectLst/>
            </a:endParaRPr>
          </a:p>
          <a:p>
            <a:r>
              <a:rPr kumimoji="1" lang="en-US" altLang="zh-CN" dirty="0" smtClean="0">
                <a:effectLst/>
              </a:rPr>
              <a:t>3.</a:t>
            </a:r>
            <a:r>
              <a:rPr kumimoji="1" lang="zh-CN" altLang="en-US"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42</a:t>
            </a:fld>
            <a:endParaRPr lang="zh-CN" altLang="en-US"/>
          </a:p>
        </p:txBody>
      </p:sp>
    </p:spTree>
    <p:extLst>
      <p:ext uri="{BB962C8B-B14F-4D97-AF65-F5344CB8AC3E}">
        <p14:creationId xmlns:p14="http://schemas.microsoft.com/office/powerpoint/2010/main" val="1758242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我们来看看研究背景和目的</a:t>
            </a:r>
            <a:endParaRPr kumimoji="1" lang="zh-CN" altLang="en-US" dirty="0"/>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4</a:t>
            </a:fld>
            <a:endParaRPr lang="zh-CN" altLang="en-US"/>
          </a:p>
        </p:txBody>
      </p:sp>
    </p:spTree>
    <p:extLst>
      <p:ext uri="{BB962C8B-B14F-4D97-AF65-F5344CB8AC3E}">
        <p14:creationId xmlns:p14="http://schemas.microsoft.com/office/powerpoint/2010/main" val="4762728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kumimoji="1" lang="zh-CN" altLang="en-US" baseline="0" dirty="0" smtClean="0">
                <a:effectLst/>
              </a:rPr>
              <a:t>预处理：排除一些影响后续处理的外围干扰</a:t>
            </a:r>
            <a:endParaRPr kumimoji="1" lang="en-US" altLang="zh-CN" baseline="0" dirty="0" smtClean="0">
              <a:effectLst/>
            </a:endParaRPr>
          </a:p>
          <a:p>
            <a:pPr marL="228600" indent="-228600">
              <a:buAutoNum type="arabicPeriod"/>
            </a:pPr>
            <a:r>
              <a:rPr kumimoji="1" lang="zh-CN" altLang="en-US" baseline="0" dirty="0" smtClean="0">
                <a:effectLst/>
              </a:rPr>
              <a:t>取主体部分：</a:t>
            </a:r>
            <a:endParaRPr kumimoji="1" lang="en-US" altLang="zh-CN" baseline="0" dirty="0" smtClean="0">
              <a:effectLst/>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baseline="0" dirty="0" smtClean="0">
                <a:effectLst/>
              </a:rPr>
              <a:t>去掉衣服部分：</a:t>
            </a:r>
            <a:r>
              <a:rPr lang="zh-CN" altLang="zh-CN" sz="1200" kern="1200" dirty="0" smtClean="0">
                <a:solidFill>
                  <a:schemeClr val="tx1"/>
                </a:solidFill>
                <a:effectLst/>
                <a:latin typeface="+mn-lt"/>
                <a:ea typeface="+mn-ea"/>
                <a:cs typeface="+mn-cs"/>
              </a:rPr>
              <a:t>衣物会给后期处理带来干扰，如被因</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值接近空气误判为气胸区域等，所以要在预处理阶段去除该部分</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做法是将得到的主体区域的边缘往内收一圈。这样可以去除衣物的部分</a:t>
            </a:r>
            <a:r>
              <a:rPr lang="zh-CN" altLang="en-US" sz="1200" kern="1200" dirty="0" smtClean="0">
                <a:solidFill>
                  <a:schemeClr val="tx1"/>
                </a:solidFill>
                <a:effectLst/>
                <a:latin typeface="+mn-lt"/>
                <a:ea typeface="+mn-ea"/>
                <a:cs typeface="+mn-cs"/>
              </a:rPr>
              <a:t>。</a:t>
            </a:r>
            <a:endParaRPr lang="en-US" altLang="zh-CN" dirty="0" smtClean="0">
              <a:effectLst/>
            </a:endParaRPr>
          </a:p>
          <a:p>
            <a:pPr marL="228600" indent="-228600">
              <a:buAutoNum type="arabicPeriod"/>
            </a:pPr>
            <a:r>
              <a:rPr kumimoji="1" lang="zh-CN" altLang="en-US" dirty="0" smtClean="0">
                <a:effectLst/>
              </a:rPr>
              <a:t>截断：</a:t>
            </a:r>
            <a:r>
              <a:rPr lang="zh-CN" altLang="zh-CN" sz="1200" kern="1200" dirty="0" smtClean="0">
                <a:solidFill>
                  <a:schemeClr val="tx1"/>
                </a:solidFill>
                <a:effectLst/>
                <a:latin typeface="+mn-lt"/>
                <a:ea typeface="+mn-ea"/>
                <a:cs typeface="+mn-cs"/>
              </a:rPr>
              <a:t>对图像的</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值窗宽窗位进行调整，去掉</a:t>
            </a:r>
            <a:r>
              <a:rPr lang="en-US" altLang="zh-CN" sz="1200" kern="1200" dirty="0" smtClean="0">
                <a:solidFill>
                  <a:schemeClr val="tx1"/>
                </a:solidFill>
                <a:effectLst/>
                <a:latin typeface="+mn-lt"/>
                <a:ea typeface="+mn-ea"/>
                <a:cs typeface="+mn-cs"/>
              </a:rPr>
              <a:t>Hu</a:t>
            </a:r>
            <a:r>
              <a:rPr lang="zh-CN" altLang="zh-CN" sz="1200" kern="1200" dirty="0" smtClean="0">
                <a:solidFill>
                  <a:schemeClr val="tx1"/>
                </a:solidFill>
                <a:effectLst/>
                <a:latin typeface="+mn-lt"/>
                <a:ea typeface="+mn-ea"/>
                <a:cs typeface="+mn-cs"/>
              </a:rPr>
              <a:t>值较高和较低的部分，以使之后的阈值分割有更好的效果。在气胸的检测中，我们将高于</a:t>
            </a:r>
            <a:r>
              <a:rPr lang="en-US" altLang="zh-CN" sz="1200" kern="1200" dirty="0" smtClean="0">
                <a:solidFill>
                  <a:schemeClr val="tx1"/>
                </a:solidFill>
                <a:effectLst/>
                <a:latin typeface="+mn-lt"/>
                <a:ea typeface="+mn-ea"/>
                <a:cs typeface="+mn-cs"/>
              </a:rPr>
              <a:t>-200Hu</a:t>
            </a:r>
            <a:r>
              <a:rPr lang="zh-CN" altLang="zh-CN" sz="1200" kern="1200" dirty="0" smtClean="0">
                <a:solidFill>
                  <a:schemeClr val="tx1"/>
                </a:solidFill>
                <a:effectLst/>
                <a:latin typeface="+mn-lt"/>
                <a:ea typeface="+mn-ea"/>
                <a:cs typeface="+mn-cs"/>
              </a:rPr>
              <a:t>的部分置为</a:t>
            </a:r>
            <a:r>
              <a:rPr lang="en-US" altLang="zh-CN" sz="1200" kern="1200" dirty="0" smtClean="0">
                <a:solidFill>
                  <a:schemeClr val="tx1"/>
                </a:solidFill>
                <a:effectLst/>
                <a:latin typeface="+mn-lt"/>
                <a:ea typeface="+mn-ea"/>
                <a:cs typeface="+mn-cs"/>
              </a:rPr>
              <a:t>-200Hu</a:t>
            </a:r>
            <a:r>
              <a:rPr lang="zh-CN" altLang="zh-CN" sz="1200" kern="1200" dirty="0" smtClean="0">
                <a:solidFill>
                  <a:schemeClr val="tx1"/>
                </a:solidFill>
                <a:effectLst/>
                <a:latin typeface="+mn-lt"/>
                <a:ea typeface="+mn-ea"/>
                <a:cs typeface="+mn-cs"/>
              </a:rPr>
              <a:t>，低于</a:t>
            </a:r>
            <a:r>
              <a:rPr lang="en-US" altLang="zh-CN" sz="1200" kern="1200" dirty="0" smtClean="0">
                <a:solidFill>
                  <a:schemeClr val="tx1"/>
                </a:solidFill>
                <a:effectLst/>
                <a:latin typeface="+mn-lt"/>
                <a:ea typeface="+mn-ea"/>
                <a:cs typeface="+mn-cs"/>
              </a:rPr>
              <a:t>-1200Hu</a:t>
            </a:r>
            <a:r>
              <a:rPr lang="zh-CN" altLang="zh-CN" sz="1200" kern="1200" dirty="0" smtClean="0">
                <a:solidFill>
                  <a:schemeClr val="tx1"/>
                </a:solidFill>
                <a:effectLst/>
                <a:latin typeface="+mn-lt"/>
                <a:ea typeface="+mn-ea"/>
                <a:cs typeface="+mn-cs"/>
              </a:rPr>
              <a:t>的部分置为</a:t>
            </a:r>
            <a:r>
              <a:rPr lang="en-US" altLang="zh-CN" sz="1200" kern="1200" dirty="0" smtClean="0">
                <a:solidFill>
                  <a:schemeClr val="tx1"/>
                </a:solidFill>
                <a:effectLst/>
                <a:latin typeface="+mn-lt"/>
                <a:ea typeface="+mn-ea"/>
                <a:cs typeface="+mn-cs"/>
              </a:rPr>
              <a:t>-1200Hu</a:t>
            </a:r>
            <a:r>
              <a:rPr lang="zh-CN" altLang="zh-CN" sz="1200" kern="1200" dirty="0" smtClean="0">
                <a:solidFill>
                  <a:schemeClr val="tx1"/>
                </a:solidFill>
                <a:effectLst/>
                <a:latin typeface="+mn-lt"/>
                <a:ea typeface="+mn-ea"/>
                <a:cs typeface="+mn-cs"/>
              </a:rPr>
              <a:t>，这样把图像的</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值缩小到</a:t>
            </a:r>
            <a:r>
              <a:rPr lang="en-US" altLang="zh-CN" sz="1200" kern="1200" dirty="0" smtClean="0">
                <a:solidFill>
                  <a:schemeClr val="tx1"/>
                </a:solidFill>
                <a:effectLst/>
                <a:latin typeface="+mn-lt"/>
                <a:ea typeface="+mn-ea"/>
                <a:cs typeface="+mn-cs"/>
              </a:rPr>
              <a:t>-1200Hu</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-200Hu</a:t>
            </a:r>
            <a:r>
              <a:rPr lang="zh-CN" altLang="zh-CN" sz="1200" kern="1200" dirty="0" smtClean="0">
                <a:solidFill>
                  <a:schemeClr val="tx1"/>
                </a:solidFill>
                <a:effectLst/>
                <a:latin typeface="+mn-lt"/>
                <a:ea typeface="+mn-ea"/>
                <a:cs typeface="+mn-cs"/>
              </a:rPr>
              <a:t>，这个区域是我们所关注的肺实质和空气等部分集中的</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值范围，之后再进行映射就能得到更好的分离效果。</a:t>
            </a:r>
            <a:r>
              <a:rPr lang="zh-CN" altLang="zh-CN" dirty="0" smtClean="0">
                <a:effectLst/>
              </a:rPr>
              <a:t>  </a:t>
            </a:r>
            <a:endParaRPr kumimoji="1" lang="en-US" altLang="zh-CN" dirty="0" smtClean="0">
              <a:effectLst/>
            </a:endParaRPr>
          </a:p>
          <a:p>
            <a:pPr marL="228600" marR="0" lvl="0" indent="-22860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effectLst/>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43</a:t>
            </a:fld>
            <a:endParaRPr lang="zh-CN" altLang="en-US"/>
          </a:p>
        </p:txBody>
      </p:sp>
    </p:spTree>
    <p:extLst>
      <p:ext uri="{BB962C8B-B14F-4D97-AF65-F5344CB8AC3E}">
        <p14:creationId xmlns:p14="http://schemas.microsoft.com/office/powerpoint/2010/main" val="280816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effectLst/>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44</a:t>
            </a:fld>
            <a:endParaRPr lang="zh-CN" altLang="en-US"/>
          </a:p>
        </p:txBody>
      </p:sp>
    </p:spTree>
    <p:extLst>
      <p:ext uri="{BB962C8B-B14F-4D97-AF65-F5344CB8AC3E}">
        <p14:creationId xmlns:p14="http://schemas.microsoft.com/office/powerpoint/2010/main" val="21258184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effectLst/>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45</a:t>
            </a:fld>
            <a:endParaRPr lang="zh-CN" altLang="en-US"/>
          </a:p>
        </p:txBody>
      </p:sp>
    </p:spTree>
    <p:extLst>
      <p:ext uri="{BB962C8B-B14F-4D97-AF65-F5344CB8AC3E}">
        <p14:creationId xmlns:p14="http://schemas.microsoft.com/office/powerpoint/2010/main" val="416064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肺压缩比值的计算是用气胸的体积除以含气胸侧的胸廓区域的体积。经过以上四步我们已经拿到了气胸部分和整个胸腔区域。比对气胸区域轮廓在胸腔区域的哪个部分中，保留该部分，即可拿到气胸侧的胸廓区域</a:t>
            </a:r>
            <a:r>
              <a:rPr lang="zh-CN" altLang="zh-CN" dirty="0" smtClean="0">
                <a:effectLst/>
              </a:rPr>
              <a:t> </a:t>
            </a:r>
            <a:endParaRPr kumimoji="1" lang="en-US" altLang="zh-CN" dirty="0" smtClean="0">
              <a:effectLst/>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46</a:t>
            </a:fld>
            <a:endParaRPr lang="zh-CN" altLang="en-US"/>
          </a:p>
        </p:txBody>
      </p:sp>
    </p:spTree>
    <p:extLst>
      <p:ext uri="{BB962C8B-B14F-4D97-AF65-F5344CB8AC3E}">
        <p14:creationId xmlns:p14="http://schemas.microsoft.com/office/powerpoint/2010/main" val="252259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effectLst/>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47</a:t>
            </a:fld>
            <a:endParaRPr lang="zh-CN" altLang="en-US"/>
          </a:p>
        </p:txBody>
      </p:sp>
    </p:spTree>
    <p:extLst>
      <p:ext uri="{BB962C8B-B14F-4D97-AF65-F5344CB8AC3E}">
        <p14:creationId xmlns:p14="http://schemas.microsoft.com/office/powerpoint/2010/main" val="631196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effectLst/>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49</a:t>
            </a:fld>
            <a:endParaRPr lang="zh-CN" altLang="en-US"/>
          </a:p>
        </p:txBody>
      </p:sp>
    </p:spTree>
    <p:extLst>
      <p:ext uri="{BB962C8B-B14F-4D97-AF65-F5344CB8AC3E}">
        <p14:creationId xmlns:p14="http://schemas.microsoft.com/office/powerpoint/2010/main" val="231112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zh-CN" sz="1200" kern="1200" dirty="0" smtClean="0">
                <a:solidFill>
                  <a:schemeClr val="tx1"/>
                </a:solidFill>
                <a:effectLst/>
                <a:latin typeface="+mn-lt"/>
                <a:ea typeface="+mn-ea"/>
                <a:cs typeface="+mn-cs"/>
              </a:rPr>
              <a:t>通过比较肺的内部空腔图像和依靠</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阈值划分得到的与空气</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值接近的区域，在内部腔体图像中，肺实质的区域是连续的，通过对比判断疑似气道区域与肺实质的位置关系，我们就能筛选出真实的气道区域，并保证其轮廓是精确的，计算得到的量化值是高精度的。</a:t>
            </a:r>
            <a:r>
              <a:rPr lang="zh-CN" altLang="zh-CN" dirty="0" smtClean="0">
                <a:effectLst/>
              </a:rPr>
              <a:t> </a:t>
            </a:r>
            <a:endParaRPr lang="en-US" altLang="zh-CN" dirty="0" smtClean="0">
              <a:effectLst/>
            </a:endParaRPr>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50</a:t>
            </a:fld>
            <a:endParaRPr lang="zh-CN" altLang="en-US"/>
          </a:p>
        </p:txBody>
      </p:sp>
    </p:spTree>
    <p:extLst>
      <p:ext uri="{BB962C8B-B14F-4D97-AF65-F5344CB8AC3E}">
        <p14:creationId xmlns:p14="http://schemas.microsoft.com/office/powerpoint/2010/main" val="105851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当气胸现象严重时会影响着正常呼吸，带来生命危险。</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可以看到，</a:t>
            </a:r>
            <a:r>
              <a:rPr lang="zh-CN" altLang="zh-CN" sz="1200" kern="1200" dirty="0" smtClean="0">
                <a:solidFill>
                  <a:schemeClr val="tx1"/>
                </a:solidFill>
                <a:effectLst/>
                <a:latin typeface="+mn-lt"/>
                <a:ea typeface="+mn-ea"/>
                <a:cs typeface="+mn-cs"/>
              </a:rPr>
              <a:t>胸膜壁层和内脏层</a:t>
            </a:r>
            <a:r>
              <a:rPr lang="zh-CN" altLang="en-US" sz="1200" kern="1200" dirty="0" smtClean="0">
                <a:solidFill>
                  <a:schemeClr val="tx1"/>
                </a:solidFill>
                <a:effectLst/>
                <a:latin typeface="+mn-lt"/>
                <a:ea typeface="+mn-ea"/>
                <a:cs typeface="+mn-cs"/>
              </a:rPr>
              <a:t>之间出现气体，肺叶和胸壁分离，这就是气胸。</a:t>
            </a:r>
            <a:endParaRPr kumimoji="1" lang="zh-CN" altLang="en-US" dirty="0"/>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5</a:t>
            </a:fld>
            <a:endParaRPr lang="zh-CN" altLang="en-US"/>
          </a:p>
        </p:txBody>
      </p:sp>
    </p:spTree>
    <p:extLst>
      <p:ext uri="{BB962C8B-B14F-4D97-AF65-F5344CB8AC3E}">
        <p14:creationId xmlns:p14="http://schemas.microsoft.com/office/powerpoint/2010/main" val="1674044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smtClean="0"/>
              <a:t>人工胸部穿刺，抽出胸膜腔中累积的空气，降低肺压，促使肺组织扩张以恢复正常呼吸。</a:t>
            </a:r>
            <a:endParaRPr kumimoji="1" lang="en-US" altLang="zh-CN" dirty="0" smtClean="0"/>
          </a:p>
          <a:p>
            <a:r>
              <a:rPr kumimoji="1" lang="zh-CN" altLang="en-US" sz="1200" kern="1200" dirty="0" smtClean="0">
                <a:solidFill>
                  <a:schemeClr val="tx1"/>
                </a:solidFill>
                <a:effectLst/>
                <a:latin typeface="+mn-lt"/>
                <a:ea typeface="+mn-ea"/>
                <a:cs typeface="+mn-cs"/>
              </a:rPr>
              <a:t>传统方法：需要有经验的医生翻看每张</a:t>
            </a:r>
            <a:r>
              <a:rPr kumimoji="1" lang="en-US" altLang="zh-CN" sz="1200" kern="1200" dirty="0" smtClean="0">
                <a:solidFill>
                  <a:schemeClr val="tx1"/>
                </a:solidFill>
                <a:effectLst/>
                <a:latin typeface="+mn-lt"/>
                <a:ea typeface="+mn-ea"/>
                <a:cs typeface="+mn-cs"/>
              </a:rPr>
              <a:t>Ct</a:t>
            </a:r>
            <a:r>
              <a:rPr kumimoji="1" lang="zh-CN" altLang="en-US" sz="1200" kern="1200" dirty="0" smtClean="0">
                <a:solidFill>
                  <a:schemeClr val="tx1"/>
                </a:solidFill>
                <a:effectLst/>
                <a:latin typeface="+mn-lt"/>
                <a:ea typeface="+mn-ea"/>
                <a:cs typeface="+mn-cs"/>
              </a:rPr>
              <a:t>图像，费时费力，并且有漏检的可能。</a:t>
            </a:r>
            <a:endParaRPr kumimoji="1"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 </a:t>
            </a:r>
            <a:r>
              <a:rPr lang="zh-CN" altLang="zh-CN" dirty="0" smtClean="0"/>
              <a:t>可批量处理胸部</a:t>
            </a:r>
            <a:r>
              <a:rPr lang="en-US" altLang="zh-CN" dirty="0" smtClean="0"/>
              <a:t>CT</a:t>
            </a:r>
            <a:r>
              <a:rPr lang="zh-CN" altLang="zh-CN" dirty="0" smtClean="0"/>
              <a:t>图像，并甄别是否出现气胸症状以及给出精确的肺压缩比数值，</a:t>
            </a:r>
            <a:r>
              <a:rPr lang="en-US" altLang="zh-CN" dirty="0" err="1" smtClean="0"/>
              <a:t>ß</a:t>
            </a:r>
            <a:r>
              <a:rPr lang="zh-CN" altLang="zh-CN" dirty="0" smtClean="0"/>
              <a:t>更加科学严谨</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6</a:t>
            </a:fld>
            <a:endParaRPr lang="zh-CN" altLang="en-US"/>
          </a:p>
        </p:txBody>
      </p:sp>
    </p:spTree>
    <p:extLst>
      <p:ext uri="{BB962C8B-B14F-4D97-AF65-F5344CB8AC3E}">
        <p14:creationId xmlns:p14="http://schemas.microsoft.com/office/powerpoint/2010/main" val="1026049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体征：</a:t>
            </a:r>
            <a:r>
              <a:rPr lang="zh-CN" altLang="zh-CN" sz="1200" kern="1200" dirty="0" smtClean="0">
                <a:solidFill>
                  <a:schemeClr val="tx1"/>
                </a:solidFill>
                <a:effectLst/>
                <a:latin typeface="+mn-lt"/>
                <a:ea typeface="+mn-ea"/>
                <a:cs typeface="+mn-cs"/>
              </a:rPr>
              <a:t>胸的临床表现为呼吸困难、胸痛和刺激性咳嗽</a:t>
            </a:r>
            <a:r>
              <a:rPr lang="zh-CN" altLang="zh-CN" dirty="0" smtClean="0">
                <a:effectLst/>
              </a:rPr>
              <a:t> </a:t>
            </a:r>
            <a:endParaRPr lang="en-US" altLang="zh-CN"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影像学方法</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主要有</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线胸片和计算机断层扫描（</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）技术，也有使用超声波技术的。其中，采用</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技术检测是优选方案。</a:t>
            </a:r>
          </a:p>
          <a:p>
            <a:endParaRPr kumimoji="1" lang="zh-CN" altLang="en-US" dirty="0"/>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7</a:t>
            </a:fld>
            <a:endParaRPr lang="zh-CN" altLang="en-US"/>
          </a:p>
        </p:txBody>
      </p:sp>
    </p:spTree>
    <p:extLst>
      <p:ext uri="{BB962C8B-B14F-4D97-AF65-F5344CB8AC3E}">
        <p14:creationId xmlns:p14="http://schemas.microsoft.com/office/powerpoint/2010/main" val="83289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zh-CN" sz="1200" kern="1200" dirty="0" smtClean="0">
                <a:solidFill>
                  <a:schemeClr val="tx1"/>
                </a:solidFill>
                <a:effectLst/>
                <a:latin typeface="+mn-lt"/>
                <a:ea typeface="+mn-ea"/>
                <a:cs typeface="+mn-cs"/>
              </a:rPr>
              <a:t>机器学习和深度学习是新技术，有其强大的优势，不过也具有一些限制，如对训练样本数量要求较大等。</a:t>
            </a:r>
            <a:r>
              <a:rPr lang="zh-CN" altLang="zh-CN" dirty="0" smtClean="0">
                <a:effectLst/>
              </a:rPr>
              <a:t> </a:t>
            </a:r>
            <a:endParaRPr lang="en-US" altLang="zh-CN" dirty="0" smtClean="0">
              <a:effectLst/>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smtClean="0">
                <a:effectLst/>
              </a:rPr>
              <a:t>一般来说可以从边缘入手或是形态入手进行图像分割</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8</a:t>
            </a:fld>
            <a:endParaRPr lang="zh-CN" altLang="en-US"/>
          </a:p>
        </p:txBody>
      </p:sp>
    </p:spTree>
    <p:extLst>
      <p:ext uri="{BB962C8B-B14F-4D97-AF65-F5344CB8AC3E}">
        <p14:creationId xmlns:p14="http://schemas.microsoft.com/office/powerpoint/2010/main" val="573987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zh-CN" dirty="0" smtClean="0"/>
              <a:t>，检测的区域是环状软骨以下的气管，一直到开始分成主支气管，以保证算法复杂度不至太高，保证算法的准确率和通用性。 </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临床医疗上使用高级医疗仪器如</a:t>
            </a:r>
            <a:r>
              <a:rPr lang="en-US" altLang="zh-CN" dirty="0" smtClean="0"/>
              <a:t>PHILIPS</a:t>
            </a:r>
            <a:r>
              <a:rPr lang="zh-CN" altLang="zh-CN" dirty="0" smtClean="0"/>
              <a:t>公司生产的</a:t>
            </a:r>
            <a:r>
              <a:rPr lang="en-US" altLang="zh-CN" dirty="0" smtClean="0"/>
              <a:t>Extended Brilliance</a:t>
            </a:r>
            <a:r>
              <a:rPr lang="en-US" altLang="zh-CN" baseline="30000" dirty="0" smtClean="0"/>
              <a:t> TM</a:t>
            </a:r>
            <a:r>
              <a:rPr lang="en-US" altLang="zh-CN" dirty="0" smtClean="0"/>
              <a:t> Workspace</a:t>
            </a:r>
            <a:r>
              <a:rPr lang="zh-CN" altLang="zh-CN" dirty="0" smtClean="0"/>
              <a:t>（</a:t>
            </a:r>
            <a:r>
              <a:rPr lang="en-US" altLang="zh-CN" dirty="0" smtClean="0"/>
              <a:t>EBW</a:t>
            </a:r>
            <a:r>
              <a:rPr lang="zh-CN" altLang="zh-CN" dirty="0" smtClean="0"/>
              <a:t>）工作站或</a:t>
            </a:r>
            <a:r>
              <a:rPr lang="en-US" altLang="zh-CN" dirty="0" err="1" smtClean="0"/>
              <a:t>BornCare</a:t>
            </a:r>
            <a:r>
              <a:rPr lang="zh-CN" altLang="zh-CN" dirty="0" smtClean="0"/>
              <a:t>软件</a:t>
            </a:r>
            <a:r>
              <a:rPr lang="zh-CN" altLang="en-US" dirty="0" smtClean="0"/>
              <a:t>等来</a:t>
            </a:r>
            <a:r>
              <a:rPr lang="zh-CN" altLang="zh-CN" dirty="0" smtClean="0"/>
              <a:t>分析高分辨率</a:t>
            </a:r>
            <a:r>
              <a:rPr lang="en-US" altLang="zh-CN" dirty="0" smtClean="0"/>
              <a:t>CT</a:t>
            </a:r>
            <a:r>
              <a:rPr lang="zh-CN" altLang="zh-CN" dirty="0" smtClean="0"/>
              <a:t>肺数据集</a:t>
            </a:r>
            <a:r>
              <a:rPr lang="zh-CN" altLang="en-US" dirty="0" smtClean="0"/>
              <a:t>，进行</a:t>
            </a:r>
            <a:r>
              <a:rPr lang="en-US" altLang="zh-CN" dirty="0" smtClean="0"/>
              <a:t>2D</a:t>
            </a:r>
            <a:r>
              <a:rPr lang="zh-CN" altLang="en-US" dirty="0" smtClean="0"/>
              <a:t>或</a:t>
            </a:r>
            <a:r>
              <a:rPr lang="en-US" altLang="zh-CN" dirty="0" smtClean="0"/>
              <a:t>3D</a:t>
            </a:r>
            <a:r>
              <a:rPr lang="zh-CN" altLang="en-US" dirty="0" smtClean="0"/>
              <a:t>重建。</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u="sng" dirty="0" smtClean="0"/>
              <a:t>2.</a:t>
            </a:r>
            <a:r>
              <a:rPr lang="zh-CN" altLang="en-US" u="sng" dirty="0" smtClean="0"/>
              <a:t> </a:t>
            </a:r>
            <a:r>
              <a:rPr lang="zh-CN" altLang="zh-CN" u="sng" dirty="0" smtClean="0"/>
              <a:t>同样利用计算机图像处理技术，设计了状态机以利用</a:t>
            </a:r>
            <a:r>
              <a:rPr lang="en-US" altLang="zh-CN" u="sng" dirty="0" smtClean="0"/>
              <a:t>CT</a:t>
            </a:r>
            <a:r>
              <a:rPr lang="zh-CN" altLang="zh-CN" u="sng" dirty="0" smtClean="0"/>
              <a:t>图像上下帧之间的关系</a:t>
            </a:r>
            <a:endParaRPr lang="en-US" altLang="zh-CN"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u="none" dirty="0" smtClean="0"/>
              <a:t>3.</a:t>
            </a:r>
            <a:r>
              <a:rPr lang="zh-CN" altLang="zh-CN" dirty="0" smtClean="0"/>
              <a:t>该算法及软件系统实现了</a:t>
            </a:r>
            <a:r>
              <a:rPr lang="en-US" altLang="zh-CN" dirty="0" smtClean="0"/>
              <a:t>CT</a:t>
            </a:r>
            <a:r>
              <a:rPr lang="zh-CN" altLang="zh-CN" dirty="0" smtClean="0"/>
              <a:t>图像气管狭窄检测的批量处理以及狭窄程度的量化分析，有极大的现实意义，</a:t>
            </a:r>
            <a:r>
              <a:rPr lang="zh-CN" altLang="en-US" dirty="0" smtClean="0"/>
              <a:t>可用于</a:t>
            </a:r>
            <a:r>
              <a:rPr lang="zh-CN" altLang="zh-CN" dirty="0" smtClean="0"/>
              <a:t>辅助临床诊断与治疗。</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u="none"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9</a:t>
            </a:fld>
            <a:endParaRPr lang="zh-CN" altLang="en-US"/>
          </a:p>
        </p:txBody>
      </p:sp>
    </p:spTree>
    <p:extLst>
      <p:ext uri="{BB962C8B-B14F-4D97-AF65-F5344CB8AC3E}">
        <p14:creationId xmlns:p14="http://schemas.microsoft.com/office/powerpoint/2010/main" val="1940925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jpe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07761" y="5815086"/>
            <a:ext cx="2458720" cy="650876"/>
          </a:xfrm>
          <a:prstGeom prst="rect">
            <a:avLst/>
          </a:prstGeom>
        </p:spPr>
      </p:pic>
      <p:sp>
        <p:nvSpPr>
          <p:cNvPr id="2" name="标题 1"/>
          <p:cNvSpPr>
            <a:spLocks noGrp="1"/>
          </p:cNvSpPr>
          <p:nvPr>
            <p:ph type="title"/>
          </p:nvPr>
        </p:nvSpPr>
        <p:spPr>
          <a:xfrm>
            <a:off x="628650" y="407005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dirty="0" smtClean="0"/>
              <a:t>单击此处编辑母版标题样式</a:t>
            </a:r>
            <a:endParaRPr lang="zh-CN" altLang="en-US" dirty="0"/>
          </a:p>
        </p:txBody>
      </p:sp>
      <p:sp>
        <p:nvSpPr>
          <p:cNvPr id="6" name="副标题 2"/>
          <p:cNvSpPr>
            <a:spLocks noGrp="1"/>
          </p:cNvSpPr>
          <p:nvPr>
            <p:ph type="subTitle" idx="1"/>
          </p:nvPr>
        </p:nvSpPr>
        <p:spPr>
          <a:xfrm>
            <a:off x="628650" y="5034521"/>
            <a:ext cx="78867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9" name="直接连接符 8"/>
          <p:cNvCxnSpPr/>
          <p:nvPr/>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189123"/>
      </p:ext>
    </p:extLst>
  </p:cSld>
  <p:clrMapOvr>
    <a:masterClrMapping/>
  </p:clrMapOvr>
  <p:timing>
    <p:tnLst>
      <p:par>
        <p:cTn id="1" dur="indefinite" restart="never" nodeType="tmRoot"/>
      </p:par>
    </p:tnLst>
  </p:timing>
  <p:hf hdr="0" ftr="0" dt="0"/>
  <p:extLst mod="1">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两栏-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8250027" y="313202"/>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1" name="灯片编号占位符 8"/>
          <p:cNvSpPr>
            <a:spLocks noGrp="1"/>
          </p:cNvSpPr>
          <p:nvPr>
            <p:ph type="sldNum" sz="quarter" idx="12"/>
          </p:nvPr>
        </p:nvSpPr>
        <p:spPr>
          <a:xfrm>
            <a:off x="8696566" y="313202"/>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4" y="975600"/>
            <a:ext cx="8566445"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dirty="0"/>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7" name="矩形 1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userDrawn="1"/>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17569443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160">
          <p15:clr>
            <a:srgbClr val="FBAE40"/>
          </p15:clr>
        </p15:guide>
        <p15:guide id="2" pos="389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hasCustomPrompt="1"/>
          </p:nvPr>
        </p:nvSpPr>
        <p:spPr>
          <a:xfrm>
            <a:off x="262394" y="960116"/>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3" name="矩形 12"/>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userDrawn="1"/>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22393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160">
          <p15:clr>
            <a:srgbClr val="FBAE40"/>
          </p15:clr>
        </p15:guide>
        <p15:guide id="2" pos="28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8250027" y="313202"/>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6"/>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sp>
        <p:nvSpPr>
          <p:cNvPr id="21" name="灯片编号占位符 8"/>
          <p:cNvSpPr>
            <a:spLocks noGrp="1"/>
          </p:cNvSpPr>
          <p:nvPr>
            <p:ph type="sldNum" sz="quarter" idx="12"/>
          </p:nvPr>
        </p:nvSpPr>
        <p:spPr>
          <a:xfrm>
            <a:off x="8696566" y="313202"/>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7" name="矩形 1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userDrawn="1"/>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p:nvPr userDrawn="1"/>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488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160">
          <p15:clr>
            <a:srgbClr val="FBAE40"/>
          </p15:clr>
        </p15:guide>
        <p15:guide id="2" pos="3895">
          <p15:clr>
            <a:srgbClr val="FBAE40"/>
          </p15:clr>
        </p15:guide>
        <p15:guide id="3" pos="519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1" y="5815086"/>
            <a:ext cx="2458720" cy="650876"/>
          </a:xfrm>
          <a:prstGeom prst="rect">
            <a:avLst/>
          </a:prstGeom>
        </p:spPr>
      </p:pic>
      <p:sp>
        <p:nvSpPr>
          <p:cNvPr id="2" name="标题 1"/>
          <p:cNvSpPr>
            <a:spLocks noGrp="1"/>
          </p:cNvSpPr>
          <p:nvPr>
            <p:ph type="title"/>
          </p:nvPr>
        </p:nvSpPr>
        <p:spPr>
          <a:xfrm>
            <a:off x="469124" y="4006448"/>
            <a:ext cx="8325019" cy="1114192"/>
          </a:xfrm>
          <a:prstGeom prst="rect">
            <a:avLst/>
          </a:prstGeom>
        </p:spPr>
        <p:txBody>
          <a:bodyPr anchor="ctr">
            <a:noAutofit/>
          </a:bodyPr>
          <a:lstStyle>
            <a:lvl1pPr algn="l">
              <a:lnSpc>
                <a:spcPct val="100000"/>
              </a:lnSpc>
              <a:defRPr sz="4000" b="1">
                <a:solidFill>
                  <a:schemeClr val="bg1"/>
                </a:solidFill>
                <a:latin typeface="+mn-ea"/>
                <a:ea typeface="+mn-ea"/>
              </a:defRPr>
            </a:lvl1pPr>
          </a:lstStyle>
          <a:p>
            <a:r>
              <a:rPr lang="zh-CN" altLang="en-US" dirty="0" smtClean="0"/>
              <a:t>单击此处编辑母版标题样式</a:t>
            </a:r>
            <a:endParaRPr lang="zh-CN" altLang="en-US" dirty="0"/>
          </a:p>
        </p:txBody>
      </p:sp>
      <p:sp>
        <p:nvSpPr>
          <p:cNvPr id="6" name="副标题 2"/>
          <p:cNvSpPr>
            <a:spLocks noGrp="1"/>
          </p:cNvSpPr>
          <p:nvPr>
            <p:ph type="subTitle" idx="1"/>
          </p:nvPr>
        </p:nvSpPr>
        <p:spPr>
          <a:xfrm>
            <a:off x="469125" y="5245248"/>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dirty="0" smtClean="0"/>
              <a:t>单击以编辑母版副标题样式</a:t>
            </a:r>
            <a:endParaRPr lang="zh-CN" altLang="en-US"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9" name="直接连接符 8"/>
          <p:cNvCxnSpPr/>
          <p:nvPr/>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占位符 6"/>
          <p:cNvSpPr>
            <a:spLocks noGrp="1"/>
          </p:cNvSpPr>
          <p:nvPr>
            <p:ph type="body" sz="quarter" idx="10" hasCustomPrompt="1"/>
          </p:nvPr>
        </p:nvSpPr>
        <p:spPr>
          <a:xfrm>
            <a:off x="469125"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11" name="直接连接符 10"/>
          <p:cNvCxnSpPr/>
          <p:nvPr userDrawn="1"/>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0998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21">
          <p15:clr>
            <a:srgbClr val="FBAE40"/>
          </p15:clr>
        </p15:guide>
        <p15:guide id="3" pos="2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12546"/>
            <a:ext cx="9144000" cy="2796540"/>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9991" y="4211593"/>
            <a:ext cx="3021843" cy="799946"/>
          </a:xfrm>
          <a:prstGeom prst="rect">
            <a:avLst/>
          </a:prstGeom>
        </p:spPr>
      </p:pic>
      <p:sp>
        <p:nvSpPr>
          <p:cNvPr id="3" name="标题 2"/>
          <p:cNvSpPr>
            <a:spLocks noGrp="1"/>
          </p:cNvSpPr>
          <p:nvPr>
            <p:ph type="title"/>
          </p:nvPr>
        </p:nvSpPr>
        <p:spPr>
          <a:xfrm>
            <a:off x="628650" y="1552217"/>
            <a:ext cx="7886700" cy="1325563"/>
          </a:xfrm>
          <a:prstGeom prst="rect">
            <a:avLst/>
          </a:prstGeom>
        </p:spPr>
        <p:txBody>
          <a:bodyPr anchor="ctr"/>
          <a:lstStyle>
            <a:lvl1pPr algn="ctr">
              <a:defRPr b="1">
                <a:solidFill>
                  <a:schemeClr val="bg1"/>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35510770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p:nvPr>
        </p:nvSpPr>
        <p:spPr>
          <a:xfrm>
            <a:off x="494026"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9"/>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413226974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p:nvPr>
        </p:nvSpPr>
        <p:spPr>
          <a:xfrm>
            <a:off x="494026"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9" name="文本框 8"/>
          <p:cNvSpPr txBox="1"/>
          <p:nvPr/>
        </p:nvSpPr>
        <p:spPr>
          <a:xfrm>
            <a:off x="8250027"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0" name="灯片编号占位符 5"/>
          <p:cNvSpPr txBox="1">
            <a:spLocks/>
          </p:cNvSpPr>
          <p:nvPr/>
        </p:nvSpPr>
        <p:spPr>
          <a:xfrm>
            <a:off x="86976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3" name="矩形 12"/>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
        <p:nvSpPr>
          <p:cNvPr id="16" name="文本框 15"/>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7" name="灯片编号占位符 5"/>
          <p:cNvSpPr txBox="1">
            <a:spLocks/>
          </p:cNvSpPr>
          <p:nvPr userDrawn="1"/>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Tree>
    <p:extLst>
      <p:ext uri="{BB962C8B-B14F-4D97-AF65-F5344CB8AC3E}">
        <p14:creationId xmlns:p14="http://schemas.microsoft.com/office/powerpoint/2010/main" val="134762871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sp>
        <p:nvSpPr>
          <p:cNvPr id="7" name="矩形 6"/>
          <p:cNvSpPr/>
          <p:nvPr/>
        </p:nvSpPr>
        <p:spPr>
          <a:xfrm>
            <a:off x="0" y="5821680"/>
            <a:ext cx="9144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4" y="6100773"/>
            <a:ext cx="1958547" cy="518469"/>
          </a:xfrm>
          <a:prstGeom prst="rect">
            <a:avLst/>
          </a:prstGeom>
        </p:spPr>
      </p:pic>
      <p:sp>
        <p:nvSpPr>
          <p:cNvPr id="2" name="标题 1"/>
          <p:cNvSpPr>
            <a:spLocks noGrp="1"/>
          </p:cNvSpPr>
          <p:nvPr>
            <p:ph type="title"/>
          </p:nvPr>
        </p:nvSpPr>
        <p:spPr>
          <a:xfrm>
            <a:off x="323851" y="235137"/>
            <a:ext cx="6474515"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smtClean="0"/>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9144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sp>
        <p:nvSpPr>
          <p:cNvPr id="10" name="矩形 9"/>
          <p:cNvSpPr/>
          <p:nvPr userDrawn="1"/>
        </p:nvSpPr>
        <p:spPr>
          <a:xfrm>
            <a:off x="0" y="5821680"/>
            <a:ext cx="9144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9144000" cy="5181600"/>
          </a:xfrm>
          <a:prstGeom prst="rect">
            <a:avLst/>
          </a:prstGeom>
        </p:spPr>
      </p:pic>
    </p:spTree>
    <p:extLst>
      <p:ext uri="{BB962C8B-B14F-4D97-AF65-F5344CB8AC3E}">
        <p14:creationId xmlns:p14="http://schemas.microsoft.com/office/powerpoint/2010/main" val="179539240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4167">
          <p15:clr>
            <a:srgbClr val="FBAE40"/>
          </p15:clr>
        </p15:guide>
        <p15:guide id="2" pos="153">
          <p15:clr>
            <a:srgbClr val="FBAE40"/>
          </p15:clr>
        </p15:guide>
        <p15:guide id="3" pos="5556" userDrawn="1">
          <p15:clr>
            <a:srgbClr val="FBAE40"/>
          </p15:clr>
        </p15:guide>
        <p15:guide id="4" pos="20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纯标题">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0" name="矩形 9"/>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382605263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纯标题-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10" name="文本框 9"/>
          <p:cNvSpPr txBox="1"/>
          <p:nvPr/>
        </p:nvSpPr>
        <p:spPr>
          <a:xfrm>
            <a:off x="8250027"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6"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z="1200" smtClean="0"/>
              <a:pPr lvl="0"/>
              <a:t>‹#›</a:t>
            </a:fld>
            <a:endParaRPr lang="zh-CN" altLang="en-US" sz="1200"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4" name="矩形 13"/>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7" name="灯片编号占位符 5"/>
          <p:cNvSpPr txBox="1">
            <a:spLocks/>
          </p:cNvSpPr>
          <p:nvPr userDrawn="1"/>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309890728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7" name="矩形 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84389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8250027"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1" y="313202"/>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477576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两栏">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 name="标题 1"/>
          <p:cNvSpPr>
            <a:spLocks noGrp="1"/>
          </p:cNvSpPr>
          <p:nvPr>
            <p:ph type="title"/>
          </p:nvPr>
        </p:nvSpPr>
        <p:spPr>
          <a:xfrm>
            <a:off x="262394" y="975600"/>
            <a:ext cx="8556169"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100434335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160">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sp>
        <p:nvSpPr>
          <p:cNvPr id="5" name="标题 1"/>
          <p:cNvSpPr txBox="1">
            <a:spLocks/>
          </p:cNvSpPr>
          <p:nvPr/>
        </p:nvSpPr>
        <p:spPr>
          <a:xfrm>
            <a:off x="323851" y="235137"/>
            <a:ext cx="6474515"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sz="2000" dirty="0" smtClean="0">
                <a:solidFill>
                  <a:schemeClr val="accent1"/>
                </a:solidFill>
              </a:rPr>
              <a:t>单击此处编辑母版标题样式</a:t>
            </a:r>
            <a:endParaRPr lang="zh-CN" altLang="en-US" sz="2000" dirty="0">
              <a:solidFill>
                <a:schemeClr val="accent1"/>
              </a:solidFill>
            </a:endParaRPr>
          </a:p>
        </p:txBody>
      </p:sp>
      <p:sp>
        <p:nvSpPr>
          <p:cNvPr id="6" name="文本占位符 5"/>
          <p:cNvSpPr>
            <a:spLocks noGrp="1"/>
          </p:cNvSpPr>
          <p:nvPr>
            <p:ph type="body" idx="1"/>
          </p:nvPr>
        </p:nvSpPr>
        <p:spPr>
          <a:xfrm>
            <a:off x="413469" y="807632"/>
            <a:ext cx="8340421" cy="5865560"/>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矩形 6"/>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sp>
        <p:nvSpPr>
          <p:cNvPr id="9" name="标题 1"/>
          <p:cNvSpPr txBox="1">
            <a:spLocks/>
          </p:cNvSpPr>
          <p:nvPr userDrawn="1"/>
        </p:nvSpPr>
        <p:spPr>
          <a:xfrm>
            <a:off x="323850" y="235137"/>
            <a:ext cx="6474515"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dirty="0" smtClean="0">
                <a:solidFill>
                  <a:schemeClr val="accent1"/>
                </a:solidFill>
              </a:rPr>
              <a:t>单击此处编辑母版标题样式</a:t>
            </a:r>
            <a:endParaRPr lang="zh-CN" altLang="en-US" dirty="0">
              <a:solidFill>
                <a:schemeClr val="accent1"/>
              </a:solidFill>
            </a:endParaRPr>
          </a:p>
        </p:txBody>
      </p:sp>
      <p:sp>
        <p:nvSpPr>
          <p:cNvPr id="10" name="矩形 9"/>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387836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3" r:id="rId14"/>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jpe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jpe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20.png"/><Relationship Id="rId7"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20.png"/><Relationship Id="rId5" Type="http://schemas.openxmlformats.org/officeDocument/2006/relationships/image" Target="../media/image52.png"/><Relationship Id="rId6"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jpeg"/><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7.png"/><Relationship Id="rId3"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07034" y="4140680"/>
            <a:ext cx="8515350" cy="1604512"/>
          </a:xfrm>
        </p:spPr>
        <p:txBody>
          <a:bodyPr/>
          <a:lstStyle/>
          <a:p>
            <a:r>
              <a:rPr lang="zh-CN" altLang="en-US" sz="4000" dirty="0" smtClean="0">
                <a:latin typeface="微软雅黑" panose="020B0503020204020204" pitchFamily="34" charset="-122"/>
                <a:ea typeface="微软雅黑" panose="020B0503020204020204" pitchFamily="34" charset="-122"/>
              </a:rPr>
              <a:t>气胸与气管病变自动检测与定量分析系统开发</a:t>
            </a:r>
            <a:endParaRPr lang="zh-CN" altLang="en-US" sz="4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887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气管支气管</a:t>
            </a:r>
            <a:endParaRPr lang="zh-CN" altLang="en-US" dirty="0"/>
          </a:p>
        </p:txBody>
      </p:sp>
      <p:pic>
        <p:nvPicPr>
          <p:cNvPr id="5" name="图片 4"/>
          <p:cNvPicPr/>
          <p:nvPr/>
        </p:nvPicPr>
        <p:blipFill>
          <a:blip r:embed="rId3" cstate="print">
            <a:extLst>
              <a:ext uri="{28A0092B-C50C-407E-A947-70E740481C1C}">
                <a14:useLocalDpi xmlns:a14="http://schemas.microsoft.com/office/drawing/2010/main" val="0"/>
              </a:ext>
            </a:extLst>
          </a:blip>
          <a:srcRect l="470" t="2638" b="8759"/>
          <a:stretch>
            <a:fillRect/>
          </a:stretch>
        </p:blipFill>
        <p:spPr bwMode="auto">
          <a:xfrm>
            <a:off x="494024" y="1685677"/>
            <a:ext cx="3810886" cy="4792395"/>
          </a:xfrm>
          <a:prstGeom prst="rect">
            <a:avLst/>
          </a:prstGeom>
          <a:noFill/>
          <a:ln>
            <a:noFill/>
          </a:ln>
        </p:spPr>
      </p:pic>
      <p:sp>
        <p:nvSpPr>
          <p:cNvPr id="7" name="文本框 6"/>
          <p:cNvSpPr txBox="1">
            <a:spLocks/>
          </p:cNvSpPr>
          <p:nvPr/>
        </p:nvSpPr>
        <p:spPr>
          <a:xfrm>
            <a:off x="494024" y="1685677"/>
            <a:ext cx="705592" cy="694390"/>
          </a:xfrm>
          <a:prstGeom prst="rect">
            <a:avLst/>
          </a:pr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00">
                <a:effectLst/>
                <a:latin typeface="DengXian" charset="-122"/>
                <a:ea typeface="宋体" charset="-122"/>
                <a:cs typeface="Times New Roman" charset="0"/>
              </a:rPr>
              <a:t> </a:t>
            </a:r>
            <a:endParaRPr lang="zh-CN" sz="1050" kern="100">
              <a:effectLst/>
              <a:latin typeface="DengXian" charset="-122"/>
              <a:ea typeface="宋体" charset="-122"/>
              <a:cs typeface="Times New Roman" charset="0"/>
            </a:endParaRPr>
          </a:p>
        </p:txBody>
      </p:sp>
      <p:pic>
        <p:nvPicPr>
          <p:cNvPr id="8" name="图片 7" descr="°ç®¡ãæ¯æ°ç®¡æ ï¼æ¾ç¤ºèºæ®µï¼è§£åå¾.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8969" y="1685677"/>
            <a:ext cx="4095482" cy="4792395"/>
          </a:xfrm>
          <a:prstGeom prst="rect">
            <a:avLst/>
          </a:prstGeom>
          <a:noFill/>
          <a:ln>
            <a:noFill/>
          </a:ln>
        </p:spPr>
      </p:pic>
      <p:sp>
        <p:nvSpPr>
          <p:cNvPr id="9" name="文本框 8"/>
          <p:cNvSpPr txBox="1">
            <a:spLocks/>
          </p:cNvSpPr>
          <p:nvPr/>
        </p:nvSpPr>
        <p:spPr>
          <a:xfrm>
            <a:off x="4468969" y="1685677"/>
            <a:ext cx="705592" cy="694390"/>
          </a:xfrm>
          <a:prstGeom prst="rect">
            <a:avLst/>
          </a:pr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00">
                <a:effectLst/>
                <a:latin typeface="DengXian" charset="-122"/>
                <a:ea typeface="宋体" charset="-122"/>
                <a:cs typeface="Times New Roman" charset="0"/>
              </a:rPr>
              <a:t> </a:t>
            </a:r>
            <a:endParaRPr lang="zh-CN" sz="1050" kern="100">
              <a:effectLst/>
              <a:latin typeface="DengXian" charset="-122"/>
              <a:ea typeface="宋体" charset="-122"/>
              <a:cs typeface="Times New Roman" charset="0"/>
            </a:endParaRPr>
          </a:p>
        </p:txBody>
      </p:sp>
    </p:spTree>
    <p:extLst>
      <p:ext uri="{BB962C8B-B14F-4D97-AF65-F5344CB8AC3E}">
        <p14:creationId xmlns:p14="http://schemas.microsoft.com/office/powerpoint/2010/main" val="1302788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372162" cy="4921498"/>
          </a:xfrm>
        </p:spPr>
        <p:txBody>
          <a:bodyPr>
            <a:normAutofit/>
          </a:bodyPr>
          <a:lstStyle/>
          <a:p>
            <a:pPr>
              <a:lnSpc>
                <a:spcPct val="150000"/>
              </a:lnSpc>
            </a:pPr>
            <a:r>
              <a:rPr lang="zh-CN" altLang="en-US" dirty="0" smtClean="0"/>
              <a:t>传统</a:t>
            </a:r>
            <a:r>
              <a:rPr lang="zh-CN" altLang="en-US" dirty="0"/>
              <a:t>方式：影像学</a:t>
            </a:r>
            <a:r>
              <a:rPr lang="zh-CN" altLang="en-US" dirty="0" smtClean="0"/>
              <a:t>诊断（胸片</a:t>
            </a:r>
            <a:r>
              <a:rPr lang="zh-CN" altLang="en-US" dirty="0"/>
              <a:t>，胸部</a:t>
            </a:r>
            <a:r>
              <a:rPr lang="en-US" altLang="zh-CN" dirty="0"/>
              <a:t>CT</a:t>
            </a:r>
            <a:r>
              <a:rPr lang="zh-CN" altLang="en-US" dirty="0"/>
              <a:t>，支气管</a:t>
            </a:r>
            <a:r>
              <a:rPr lang="zh-CN" altLang="en-US" dirty="0" smtClean="0"/>
              <a:t>镜），工作站</a:t>
            </a:r>
            <a:r>
              <a:rPr lang="en-US" altLang="zh-CN" dirty="0" smtClean="0"/>
              <a:t>2D/3D</a:t>
            </a:r>
            <a:r>
              <a:rPr lang="zh-CN" altLang="en-US" dirty="0" smtClean="0"/>
              <a:t>重建</a:t>
            </a:r>
            <a:endParaRPr lang="en-US" altLang="zh-CN" dirty="0" smtClean="0"/>
          </a:p>
          <a:p>
            <a:pPr>
              <a:lnSpc>
                <a:spcPct val="150000"/>
              </a:lnSpc>
            </a:pPr>
            <a:r>
              <a:rPr lang="zh-CN" altLang="zh-CN" dirty="0" smtClean="0"/>
              <a:t>我们</a:t>
            </a:r>
            <a:r>
              <a:rPr lang="zh-CN" altLang="zh-CN" dirty="0"/>
              <a:t>的</a:t>
            </a:r>
            <a:r>
              <a:rPr lang="zh-CN" altLang="zh-CN" dirty="0" smtClean="0"/>
              <a:t>算法</a:t>
            </a:r>
            <a:r>
              <a:rPr lang="zh-CN" altLang="en-US" dirty="0" smtClean="0"/>
              <a:t>暂时</a:t>
            </a:r>
            <a:r>
              <a:rPr lang="zh-CN" altLang="zh-CN" dirty="0" smtClean="0"/>
              <a:t>只</a:t>
            </a:r>
            <a:r>
              <a:rPr lang="zh-CN" altLang="zh-CN" dirty="0"/>
              <a:t>关注</a:t>
            </a:r>
            <a:r>
              <a:rPr lang="zh-CN" altLang="zh-CN" b="1" dirty="0"/>
              <a:t>气管阶段</a:t>
            </a:r>
            <a:r>
              <a:rPr lang="zh-CN" altLang="zh-CN" dirty="0"/>
              <a:t>的</a:t>
            </a:r>
            <a:r>
              <a:rPr lang="zh-CN" altLang="zh-CN" dirty="0" smtClean="0"/>
              <a:t>识别</a:t>
            </a:r>
            <a:r>
              <a:rPr lang="zh-CN" altLang="en-US" dirty="0" smtClean="0"/>
              <a:t>。</a:t>
            </a:r>
            <a:endParaRPr lang="en-US" altLang="zh-CN" dirty="0" smtClean="0"/>
          </a:p>
          <a:p>
            <a:pPr>
              <a:lnSpc>
                <a:spcPct val="150000"/>
              </a:lnSpc>
            </a:pPr>
            <a:r>
              <a:rPr lang="zh-CN" altLang="en-US" b="1" dirty="0"/>
              <a:t>局部狭窄</a:t>
            </a:r>
            <a:r>
              <a:rPr lang="zh-CN" altLang="en-US" b="1" dirty="0" smtClean="0"/>
              <a:t>程度</a:t>
            </a:r>
            <a:r>
              <a:rPr lang="zh-CN" altLang="en-US" dirty="0" smtClean="0"/>
              <a:t>：医生更关注的是发生狭窄最严重处的局部狭窄程度</a:t>
            </a:r>
            <a:endParaRPr lang="en-US" altLang="zh-CN" dirty="0" smtClean="0"/>
          </a:p>
          <a:p>
            <a:pPr>
              <a:lnSpc>
                <a:spcPct val="150000"/>
              </a:lnSpc>
            </a:pPr>
            <a:r>
              <a:rPr lang="zh-CN" altLang="en-US" dirty="0" smtClean="0"/>
              <a:t>研究内容：</a:t>
            </a:r>
            <a:r>
              <a:rPr lang="zh-CN" altLang="en-US" u="sng" dirty="0" smtClean="0"/>
              <a:t>基于肺部</a:t>
            </a:r>
            <a:r>
              <a:rPr lang="en-US" altLang="zh-CN" u="sng" dirty="0" smtClean="0"/>
              <a:t>CT</a:t>
            </a:r>
            <a:r>
              <a:rPr lang="zh-CN" altLang="en-US" u="sng" dirty="0" smtClean="0"/>
              <a:t>影像，</a:t>
            </a:r>
            <a:r>
              <a:rPr lang="zh-CN" altLang="zh-CN" u="sng" dirty="0" smtClean="0"/>
              <a:t>实现中央</a:t>
            </a:r>
            <a:r>
              <a:rPr lang="zh-CN" altLang="zh-CN" u="sng" dirty="0"/>
              <a:t>气道狭窄中的气管病变</a:t>
            </a:r>
            <a:r>
              <a:rPr lang="zh-CN" altLang="zh-CN" u="sng" dirty="0" smtClean="0"/>
              <a:t>现象</a:t>
            </a:r>
            <a:r>
              <a:rPr lang="zh-CN" altLang="en-US" u="sng" dirty="0" smtClean="0"/>
              <a:t>的检测</a:t>
            </a:r>
            <a:r>
              <a:rPr lang="zh-CN" altLang="zh-CN" u="sng" dirty="0" smtClean="0"/>
              <a:t>，</a:t>
            </a:r>
            <a:r>
              <a:rPr lang="zh-CN" altLang="zh-CN" u="sng" dirty="0"/>
              <a:t>同时开发了气管病变局部狭窄程度的精确量化分析系统</a:t>
            </a:r>
            <a:r>
              <a:rPr lang="zh-CN" altLang="zh-CN" dirty="0" smtClean="0"/>
              <a:t>。</a:t>
            </a:r>
            <a:endParaRPr lang="en-US" altLang="zh-CN" dirty="0" smtClean="0"/>
          </a:p>
          <a:p>
            <a:pPr>
              <a:lnSpc>
                <a:spcPct val="150000"/>
              </a:lnSpc>
            </a:pPr>
            <a:r>
              <a:rPr lang="zh-CN" altLang="en-US" dirty="0" smtClean="0"/>
              <a:t>意义：批量处理，辅助临床诊断治疗</a:t>
            </a:r>
            <a:endParaRPr lang="en-US" altLang="zh-CN" dirty="0" smtClean="0"/>
          </a:p>
        </p:txBody>
      </p:sp>
      <p:sp>
        <p:nvSpPr>
          <p:cNvPr id="3" name="标题 2"/>
          <p:cNvSpPr>
            <a:spLocks noGrp="1"/>
          </p:cNvSpPr>
          <p:nvPr>
            <p:ph type="title"/>
          </p:nvPr>
        </p:nvSpPr>
        <p:spPr/>
        <p:txBody>
          <a:bodyPr/>
          <a:lstStyle/>
          <a:p>
            <a:r>
              <a:rPr lang="zh-CN" altLang="en-US" dirty="0" smtClean="0"/>
              <a:t>气</a:t>
            </a:r>
            <a:r>
              <a:rPr lang="zh-CN" altLang="en-US" dirty="0"/>
              <a:t>管病变的诊断</a:t>
            </a:r>
            <a:endParaRPr lang="zh-CN" altLang="en-US" dirty="0"/>
          </a:p>
        </p:txBody>
      </p:sp>
    </p:spTree>
    <p:extLst>
      <p:ext uri="{BB962C8B-B14F-4D97-AF65-F5344CB8AC3E}">
        <p14:creationId xmlns:p14="http://schemas.microsoft.com/office/powerpoint/2010/main" val="17534165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中央气道狭窄成因</a:t>
            </a:r>
            <a:endParaRPr lang="zh-CN" altLang="en-US" dirty="0"/>
          </a:p>
        </p:txBody>
      </p:sp>
      <p:pic>
        <p:nvPicPr>
          <p:cNvPr id="3" name="图片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9329" y="1666567"/>
            <a:ext cx="5016860" cy="2448487"/>
          </a:xfrm>
          <a:prstGeom prst="rect">
            <a:avLst/>
          </a:prstGeom>
          <a:noFill/>
          <a:ln>
            <a:noFill/>
          </a:ln>
        </p:spPr>
      </p:pic>
      <p:pic>
        <p:nvPicPr>
          <p:cNvPr id="4" name="图片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1561" y="4115054"/>
            <a:ext cx="4854628" cy="2515547"/>
          </a:xfrm>
          <a:prstGeom prst="rect">
            <a:avLst/>
          </a:prstGeom>
          <a:noFill/>
          <a:ln>
            <a:noFill/>
          </a:ln>
        </p:spPr>
      </p:pic>
      <p:sp>
        <p:nvSpPr>
          <p:cNvPr id="2" name="文本框 1"/>
          <p:cNvSpPr txBox="1"/>
          <p:nvPr/>
        </p:nvSpPr>
        <p:spPr>
          <a:xfrm>
            <a:off x="494026" y="1837988"/>
            <a:ext cx="3060335" cy="1323439"/>
          </a:xfrm>
          <a:prstGeom prst="rect">
            <a:avLst/>
          </a:prstGeom>
          <a:noFill/>
        </p:spPr>
        <p:txBody>
          <a:bodyPr wrap="square" rtlCol="0">
            <a:spAutoFit/>
          </a:bodyPr>
          <a:lstStyle/>
          <a:p>
            <a:r>
              <a:rPr lang="zh-CN" altLang="zh-CN" sz="2000" dirty="0"/>
              <a:t>中央气道狭窄成因有挤压等外力作用、手术影响，还有肿瘤、炎症等造成的</a:t>
            </a:r>
            <a:r>
              <a:rPr lang="zh-CN" altLang="zh-CN" sz="2000" dirty="0" smtClean="0"/>
              <a:t>狭窄。</a:t>
            </a:r>
            <a:endParaRPr kumimoji="1" lang="zh-CN" altLang="en-US" sz="2000" dirty="0"/>
          </a:p>
        </p:txBody>
      </p:sp>
    </p:spTree>
    <p:extLst>
      <p:ext uri="{BB962C8B-B14F-4D97-AF65-F5344CB8AC3E}">
        <p14:creationId xmlns:p14="http://schemas.microsoft.com/office/powerpoint/2010/main" val="32092481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中央气道狭窄：国内外研究现状</a:t>
            </a:r>
            <a:endParaRPr lang="zh-CN" altLang="en-US" dirty="0"/>
          </a:p>
        </p:txBody>
      </p:sp>
      <p:sp>
        <p:nvSpPr>
          <p:cNvPr id="4" name="内容占位符 4"/>
          <p:cNvSpPr txBox="1">
            <a:spLocks/>
          </p:cNvSpPr>
          <p:nvPr/>
        </p:nvSpPr>
        <p:spPr>
          <a:xfrm>
            <a:off x="494026" y="1685678"/>
            <a:ext cx="8372163" cy="4921498"/>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t>国内外的相关研究主要</a:t>
            </a:r>
            <a:r>
              <a:rPr lang="zh-CN" altLang="en-US" sz="2000" dirty="0"/>
              <a:t>围绕病变症状的分类</a:t>
            </a:r>
            <a:r>
              <a:rPr lang="zh-CN" altLang="en-US" sz="2000" dirty="0" smtClean="0"/>
              <a:t>、区域形态或对 </a:t>
            </a:r>
            <a:r>
              <a:rPr lang="en-US" altLang="zh-CN" sz="2000" dirty="0"/>
              <a:t>CT </a:t>
            </a:r>
            <a:r>
              <a:rPr lang="zh-CN" altLang="en-US" sz="2000" dirty="0"/>
              <a:t>数据的物理还原等，目的主要在更好</a:t>
            </a:r>
            <a:r>
              <a:rPr lang="zh-CN" altLang="en-US" sz="2000" dirty="0" smtClean="0"/>
              <a:t>地分析还原这</a:t>
            </a:r>
            <a:r>
              <a:rPr lang="zh-CN" altLang="en-US" sz="2000" dirty="0"/>
              <a:t>一</a:t>
            </a:r>
            <a:r>
              <a:rPr lang="zh-CN" altLang="en-US" sz="2000" dirty="0" smtClean="0"/>
              <a:t>疾病以助于采取对应</a:t>
            </a:r>
            <a:r>
              <a:rPr lang="zh-CN" altLang="en-US" sz="2000" dirty="0"/>
              <a:t>治疗。但</a:t>
            </a:r>
            <a:r>
              <a:rPr lang="zh-CN" altLang="en-US" sz="2000" dirty="0" smtClean="0"/>
              <a:t>对于批量从</a:t>
            </a:r>
            <a:r>
              <a:rPr lang="en-US" altLang="zh-CN" sz="2000" dirty="0" smtClean="0"/>
              <a:t>CT</a:t>
            </a:r>
            <a:r>
              <a:rPr lang="zh-CN" altLang="en-US" sz="2000" dirty="0" smtClean="0"/>
              <a:t>中提取病灶及精确量化局部狭窄程度的</a:t>
            </a:r>
            <a:r>
              <a:rPr lang="zh-CN" altLang="en-US" sz="2000" dirty="0"/>
              <a:t>相关研究还比较</a:t>
            </a:r>
            <a:r>
              <a:rPr lang="zh-CN" altLang="en-US" sz="2000" dirty="0" smtClean="0"/>
              <a:t>少。 </a:t>
            </a:r>
            <a:endParaRPr lang="en-US" altLang="zh-CN" sz="2000" dirty="0" smtClean="0"/>
          </a:p>
          <a:p>
            <a:r>
              <a:rPr lang="zh-CN" altLang="en-US" sz="2000" dirty="0"/>
              <a:t>基于肺部 </a:t>
            </a:r>
            <a:r>
              <a:rPr lang="en-US" altLang="zh-CN" sz="2000" dirty="0"/>
              <a:t>CT </a:t>
            </a:r>
            <a:r>
              <a:rPr lang="zh-CN" altLang="en-US" sz="2000" dirty="0" smtClean="0"/>
              <a:t>图像建立气管</a:t>
            </a:r>
            <a:r>
              <a:rPr lang="zh-CN" altLang="en-US" sz="2000" dirty="0"/>
              <a:t>树三维</a:t>
            </a:r>
            <a:r>
              <a:rPr lang="zh-CN" altLang="en-US" sz="2000" dirty="0" smtClean="0"/>
              <a:t>模型 </a:t>
            </a:r>
            <a:endParaRPr lang="zh-CN" altLang="en-US" sz="2000" dirty="0"/>
          </a:p>
          <a:p>
            <a:r>
              <a:rPr lang="zh-CN" altLang="en-US" sz="2000" dirty="0"/>
              <a:t>利用多排探头计算机断层</a:t>
            </a:r>
            <a:r>
              <a:rPr lang="zh-CN" altLang="en-US" sz="2000" dirty="0" smtClean="0"/>
              <a:t>扫描</a:t>
            </a:r>
            <a:r>
              <a:rPr lang="en-US" altLang="zh-CN" sz="2000" dirty="0" smtClean="0"/>
              <a:t>(multi-detector </a:t>
            </a:r>
            <a:r>
              <a:rPr lang="en-US" altLang="zh-CN" sz="2000" dirty="0"/>
              <a:t>row computed tomography</a:t>
            </a:r>
            <a:r>
              <a:rPr lang="zh-CN" altLang="en-US" sz="2000" dirty="0"/>
              <a:t>，</a:t>
            </a:r>
            <a:r>
              <a:rPr lang="en-US" altLang="zh-CN" sz="2000" dirty="0"/>
              <a:t>MDCT) </a:t>
            </a:r>
            <a:r>
              <a:rPr lang="zh-CN" altLang="en-US" sz="2000" dirty="0"/>
              <a:t>可采集到患者的 </a:t>
            </a:r>
            <a:r>
              <a:rPr lang="en-US" altLang="zh-CN" sz="2000" dirty="0"/>
              <a:t>2D/3D </a:t>
            </a:r>
            <a:r>
              <a:rPr lang="zh-CN" altLang="en-US" sz="2000" dirty="0"/>
              <a:t>多参数气道分析，将结果进行可视化和</a:t>
            </a:r>
            <a:r>
              <a:rPr lang="zh-CN" altLang="en-US" sz="2000" dirty="0" smtClean="0"/>
              <a:t>测量</a:t>
            </a:r>
            <a:endParaRPr lang="zh-CN" altLang="en-US" sz="2000" dirty="0"/>
          </a:p>
        </p:txBody>
      </p:sp>
    </p:spTree>
    <p:extLst>
      <p:ext uri="{BB962C8B-B14F-4D97-AF65-F5344CB8AC3E}">
        <p14:creationId xmlns:p14="http://schemas.microsoft.com/office/powerpoint/2010/main" val="6979211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13" name="Freeform 10"/>
          <p:cNvSpPr>
            <a:spLocks/>
          </p:cNvSpPr>
          <p:nvPr userDrawn="1"/>
        </p:nvSpPr>
        <p:spPr bwMode="auto">
          <a:xfrm>
            <a:off x="1748938" y="1569699"/>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1979049" y="1505892"/>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441436" y="1913557"/>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822476" y="1477076"/>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研究背景和目的</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748938" y="2489672"/>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1979049" y="2425865"/>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441436" y="2833530"/>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822476" y="2397049"/>
            <a:ext cx="4387392" cy="461665"/>
          </a:xfrm>
          <a:prstGeom prst="rect">
            <a:avLst/>
          </a:prstGeom>
          <a:noFill/>
        </p:spPr>
        <p:txBody>
          <a:bodyPr wrap="square" rtlCol="0">
            <a:spAutoFit/>
          </a:bodyPr>
          <a:lstStyle/>
          <a:p>
            <a:r>
              <a:rPr lang="zh-CN" altLang="en-US" sz="2400" dirty="0"/>
              <a:t>气胸自动检测算法</a:t>
            </a:r>
            <a:endParaRPr lang="zh-CN" altLang="en-US" sz="2400" dirty="0"/>
          </a:p>
        </p:txBody>
      </p:sp>
      <p:sp>
        <p:nvSpPr>
          <p:cNvPr id="23" name="Freeform 10"/>
          <p:cNvSpPr>
            <a:spLocks/>
          </p:cNvSpPr>
          <p:nvPr userDrawn="1"/>
        </p:nvSpPr>
        <p:spPr bwMode="auto">
          <a:xfrm>
            <a:off x="1748938" y="3409645"/>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1979049" y="3345838"/>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441436" y="3753503"/>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822476" y="3317022"/>
            <a:ext cx="4387392" cy="461665"/>
          </a:xfrm>
          <a:prstGeom prst="rect">
            <a:avLst/>
          </a:prstGeom>
          <a:noFill/>
        </p:spPr>
        <p:txBody>
          <a:bodyPr wrap="square" rtlCol="0">
            <a:spAutoFit/>
          </a:bodyPr>
          <a:lstStyle/>
          <a:p>
            <a:r>
              <a:rPr lang="zh-CN" altLang="en-US" sz="2400" dirty="0"/>
              <a:t>气管病变检测算法</a:t>
            </a:r>
            <a:endParaRPr lang="zh-CN" altLang="en-US" sz="2400" dirty="0"/>
          </a:p>
        </p:txBody>
      </p:sp>
      <p:sp>
        <p:nvSpPr>
          <p:cNvPr id="33" name="Freeform 10"/>
          <p:cNvSpPr>
            <a:spLocks/>
          </p:cNvSpPr>
          <p:nvPr userDrawn="1"/>
        </p:nvSpPr>
        <p:spPr bwMode="auto">
          <a:xfrm>
            <a:off x="1748938" y="432962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1979049" y="426581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441436" y="467347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822476" y="423699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总结与展望</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40167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整体流程</a:t>
            </a:r>
            <a:endParaRPr lang="en-US" altLang="zh-CN" dirty="0"/>
          </a:p>
        </p:txBody>
      </p:sp>
      <p:sp>
        <p:nvSpPr>
          <p:cNvPr id="4" name="标题 3"/>
          <p:cNvSpPr>
            <a:spLocks noGrp="1"/>
          </p:cNvSpPr>
          <p:nvPr>
            <p:ph type="title"/>
          </p:nvPr>
        </p:nvSpPr>
        <p:spPr/>
        <p:txBody>
          <a:bodyPr/>
          <a:lstStyle/>
          <a:p>
            <a:r>
              <a:rPr lang="zh-CN" altLang="en-US" dirty="0"/>
              <a:t>气胸自动检测算法</a:t>
            </a:r>
            <a:endParaRPr lang="zh-CN" altLang="en-US" dirty="0"/>
          </a:p>
        </p:txBody>
      </p:sp>
      <p:grpSp>
        <p:nvGrpSpPr>
          <p:cNvPr id="6" name="组合 5"/>
          <p:cNvGrpSpPr>
            <a:grpSpLocks/>
          </p:cNvGrpSpPr>
          <p:nvPr/>
        </p:nvGrpSpPr>
        <p:grpSpPr bwMode="auto">
          <a:xfrm>
            <a:off x="884903" y="2160682"/>
            <a:ext cx="2816942" cy="4210622"/>
            <a:chOff x="578069" y="315311"/>
            <a:chExt cx="1702676" cy="2134770"/>
          </a:xfrm>
        </p:grpSpPr>
        <p:sp>
          <p:nvSpPr>
            <p:cNvPr id="7" name="矩形 6"/>
            <p:cNvSpPr>
              <a:spLocks noChangeArrowheads="1"/>
            </p:cNvSpPr>
            <p:nvPr/>
          </p:nvSpPr>
          <p:spPr bwMode="auto">
            <a:xfrm>
              <a:off x="578069" y="315311"/>
              <a:ext cx="1702676" cy="557048"/>
            </a:xfrm>
            <a:prstGeom prst="rect">
              <a:avLst/>
            </a:prstGeom>
            <a:solidFill>
              <a:srgbClr val="FFFFFF"/>
            </a:solidFill>
            <a:ln w="12700">
              <a:solidFill>
                <a:srgbClr val="000000"/>
              </a:solidFill>
              <a:miter lim="800000"/>
              <a:headEnd/>
              <a:tailEnd/>
            </a:ln>
          </p:spPr>
          <p:txBody>
            <a:bodyPr rot="0" vert="horz" wrap="square" lIns="91440" tIns="45720" rIns="91440" bIns="45720" anchor="ctr" anchorCtr="0" upright="1">
              <a:noAutofit/>
            </a:bodyPr>
            <a:lstStyle/>
            <a:p>
              <a:pPr algn="ctr">
                <a:spcAft>
                  <a:spcPts val="0"/>
                </a:spcAft>
              </a:pPr>
              <a:r>
                <a:rPr lang="zh-CN" sz="2400" kern="100" dirty="0">
                  <a:effectLst/>
                  <a:latin typeface="DengXian" charset="-122"/>
                  <a:ea typeface="宋体" charset="-122"/>
                  <a:cs typeface="Times New Roman" charset="0"/>
                </a:rPr>
                <a:t>读入数据</a:t>
              </a:r>
            </a:p>
          </p:txBody>
        </p:sp>
        <p:sp>
          <p:nvSpPr>
            <p:cNvPr id="8" name="矩形 7"/>
            <p:cNvSpPr>
              <a:spLocks noChangeArrowheads="1"/>
            </p:cNvSpPr>
            <p:nvPr/>
          </p:nvSpPr>
          <p:spPr bwMode="auto">
            <a:xfrm>
              <a:off x="578310" y="1115421"/>
              <a:ext cx="1702435" cy="556895"/>
            </a:xfrm>
            <a:prstGeom prst="rect">
              <a:avLst/>
            </a:prstGeom>
            <a:solidFill>
              <a:srgbClr val="FFFFFF"/>
            </a:solidFill>
            <a:ln w="12700">
              <a:solidFill>
                <a:srgbClr val="000000"/>
              </a:solidFill>
              <a:miter lim="800000"/>
              <a:headEnd/>
              <a:tailEnd/>
            </a:ln>
          </p:spPr>
          <p:txBody>
            <a:bodyPr rot="0" vert="horz" wrap="square" lIns="91440" tIns="45720" rIns="91440" bIns="45720" anchor="ctr" anchorCtr="0" upright="1">
              <a:noAutofit/>
            </a:bodyPr>
            <a:lstStyle/>
            <a:p>
              <a:pPr algn="ctr">
                <a:spcAft>
                  <a:spcPts val="0"/>
                </a:spcAft>
              </a:pPr>
              <a:r>
                <a:rPr lang="zh-CN" sz="2400" kern="100" dirty="0">
                  <a:effectLst/>
                  <a:latin typeface="宋体" charset="-122"/>
                  <a:cs typeface="Times New Roman" charset="0"/>
                </a:rPr>
                <a:t>分割气胸模块</a:t>
              </a:r>
              <a:endParaRPr lang="zh-CN" sz="2400" kern="100" dirty="0">
                <a:effectLst/>
                <a:latin typeface="宋体" charset="-122"/>
                <a:cs typeface="宋体" charset="-122"/>
              </a:endParaRPr>
            </a:p>
          </p:txBody>
        </p:sp>
        <p:cxnSp>
          <p:nvCxnSpPr>
            <p:cNvPr id="9" name="直接箭头连接符 4"/>
            <p:cNvCxnSpPr>
              <a:cxnSpLocks noChangeShapeType="1"/>
            </p:cNvCxnSpPr>
            <p:nvPr/>
          </p:nvCxnSpPr>
          <p:spPr bwMode="auto">
            <a:xfrm>
              <a:off x="1429407" y="872359"/>
              <a:ext cx="121" cy="243062"/>
            </a:xfrm>
            <a:prstGeom prst="straightConnector1">
              <a:avLst/>
            </a:prstGeom>
            <a:noFill/>
            <a:ln w="6350">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10" name="矩形 9"/>
            <p:cNvSpPr>
              <a:spLocks noChangeArrowheads="1"/>
            </p:cNvSpPr>
            <p:nvPr/>
          </p:nvSpPr>
          <p:spPr bwMode="auto">
            <a:xfrm>
              <a:off x="578310" y="1893186"/>
              <a:ext cx="1702435" cy="556895"/>
            </a:xfrm>
            <a:prstGeom prst="rect">
              <a:avLst/>
            </a:prstGeom>
            <a:solidFill>
              <a:srgbClr val="FFFFFF"/>
            </a:solidFill>
            <a:ln w="12700">
              <a:solidFill>
                <a:srgbClr val="000000"/>
              </a:solidFill>
              <a:miter lim="800000"/>
              <a:headEnd/>
              <a:tailEnd/>
            </a:ln>
          </p:spPr>
          <p:txBody>
            <a:bodyPr rot="0" vert="horz" wrap="square" lIns="91440" tIns="45720" rIns="91440" bIns="45720" anchor="ctr" anchorCtr="0" upright="1">
              <a:noAutofit/>
            </a:bodyPr>
            <a:lstStyle/>
            <a:p>
              <a:pPr algn="ctr">
                <a:spcAft>
                  <a:spcPts val="0"/>
                </a:spcAft>
              </a:pPr>
              <a:r>
                <a:rPr lang="zh-CN" sz="2400" kern="100" dirty="0">
                  <a:effectLst/>
                  <a:latin typeface="宋体" charset="-122"/>
                  <a:cs typeface="Times New Roman" charset="0"/>
                </a:rPr>
                <a:t>计算压缩比</a:t>
              </a:r>
              <a:endParaRPr lang="zh-CN" sz="2400" kern="100" dirty="0">
                <a:effectLst/>
                <a:latin typeface="宋体" charset="-122"/>
                <a:cs typeface="宋体" charset="-122"/>
              </a:endParaRPr>
            </a:p>
          </p:txBody>
        </p:sp>
        <p:cxnSp>
          <p:nvCxnSpPr>
            <p:cNvPr id="11" name="直接箭头连接符 7"/>
            <p:cNvCxnSpPr>
              <a:cxnSpLocks noChangeShapeType="1"/>
            </p:cNvCxnSpPr>
            <p:nvPr/>
          </p:nvCxnSpPr>
          <p:spPr bwMode="auto">
            <a:xfrm>
              <a:off x="1429845" y="1672316"/>
              <a:ext cx="0" cy="220235"/>
            </a:xfrm>
            <a:prstGeom prst="straightConnector1">
              <a:avLst/>
            </a:prstGeom>
            <a:noFill/>
            <a:ln w="6350">
              <a:solidFill>
                <a:srgbClr val="000000"/>
              </a:solidFill>
              <a:miter lim="800000"/>
              <a:headEnd/>
              <a:tailEnd type="triangle" w="med" len="med"/>
            </a:ln>
            <a:extLst>
              <a:ext uri="{909E8E84-426E-40DD-AFC4-6F175D3DCCD1}">
                <a14:hiddenFill xmlns:a14="http://schemas.microsoft.com/office/drawing/2010/main">
                  <a:noFill/>
                </a14:hiddenFill>
              </a:ext>
            </a:extLst>
          </p:spPr>
        </p:cxnSp>
      </p:grpSp>
      <mc:AlternateContent xmlns:mc="http://schemas.openxmlformats.org/markup-compatibility/2006">
        <mc:Choice xmlns:a14="http://schemas.microsoft.com/office/drawing/2010/main" Requires="a14">
          <p:sp>
            <p:nvSpPr>
              <p:cNvPr id="2" name="矩形 1"/>
              <p:cNvSpPr/>
              <p:nvPr/>
            </p:nvSpPr>
            <p:spPr>
              <a:xfrm>
                <a:off x="4093121" y="5456769"/>
                <a:ext cx="4626844" cy="73064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CN" altLang="en-US">
                          <a:latin typeface="Cambria Math" charset="0"/>
                        </a:rPr>
                        <m:t>P</m:t>
                      </m:r>
                      <m:r>
                        <m:rPr>
                          <m:sty m:val="p"/>
                        </m:rPr>
                        <a:rPr lang="zh-CN" altLang="en-US" i="0">
                          <a:latin typeface="Cambria Math" charset="0"/>
                        </a:rPr>
                        <m:t>TXpercentage</m:t>
                      </m:r>
                      <m:r>
                        <a:rPr lang="zh-CN" altLang="en-US" i="0">
                          <a:latin typeface="Cambria Math" charset="0"/>
                        </a:rPr>
                        <m:t>= </m:t>
                      </m:r>
                      <m:f>
                        <m:fPr>
                          <m:ctrlPr>
                            <a:rPr lang="zh-CN" altLang="en-US" i="1">
                              <a:latin typeface="Cambria Math" charset="0"/>
                            </a:rPr>
                          </m:ctrlPr>
                        </m:fPr>
                        <m:num>
                          <m:nary>
                            <m:naryPr>
                              <m:chr m:val="∑"/>
                              <m:limLoc m:val="undOvr"/>
                              <m:ctrlPr>
                                <a:rPr lang="zh-CN" altLang="en-US" i="1">
                                  <a:latin typeface="Cambria Math" charset="0"/>
                                </a:rPr>
                              </m:ctrlPr>
                            </m:naryPr>
                            <m:sub>
                              <m:r>
                                <a:rPr lang="zh-CN" altLang="en-US" i="1">
                                  <a:latin typeface="Cambria Math" charset="0"/>
                                </a:rPr>
                                <m:t>𝑖</m:t>
                              </m:r>
                              <m:r>
                                <a:rPr lang="zh-CN" altLang="en-US" i="0">
                                  <a:latin typeface="Cambria Math" charset="0"/>
                                </a:rPr>
                                <m:t>=1</m:t>
                              </m:r>
                            </m:sub>
                            <m:sup>
                              <m:r>
                                <a:rPr lang="zh-CN" altLang="en-US" i="1">
                                  <a:latin typeface="Cambria Math" charset="0"/>
                                </a:rPr>
                                <m:t>𝑁</m:t>
                              </m:r>
                            </m:sup>
                            <m:e>
                              <m:r>
                                <a:rPr lang="zh-CN" altLang="en-US" i="1">
                                  <a:latin typeface="Cambria Math" charset="0"/>
                                </a:rPr>
                                <m:t>𝑃𝑛𝑒𝑢𝑚𝑜𝑡h𝑜𝑟𝑎𝑥𝐴𝑟𝑒𝑎</m:t>
                              </m:r>
                            </m:e>
                          </m:nary>
                        </m:num>
                        <m:den>
                          <m:nary>
                            <m:naryPr>
                              <m:chr m:val="∑"/>
                              <m:limLoc m:val="undOvr"/>
                              <m:ctrlPr>
                                <a:rPr lang="zh-CN" altLang="en-US" i="1">
                                  <a:latin typeface="Cambria Math" charset="0"/>
                                </a:rPr>
                              </m:ctrlPr>
                            </m:naryPr>
                            <m:sub>
                              <m:r>
                                <a:rPr lang="zh-CN" altLang="en-US" i="1">
                                  <a:latin typeface="Cambria Math" charset="0"/>
                                </a:rPr>
                                <m:t>𝑖</m:t>
                              </m:r>
                              <m:r>
                                <a:rPr lang="zh-CN" altLang="en-US" i="0">
                                  <a:latin typeface="Cambria Math" charset="0"/>
                                </a:rPr>
                                <m:t>=1</m:t>
                              </m:r>
                            </m:sub>
                            <m:sup>
                              <m:r>
                                <a:rPr lang="zh-CN" altLang="en-US" i="1">
                                  <a:latin typeface="Cambria Math" charset="0"/>
                                </a:rPr>
                                <m:t>𝑁</m:t>
                              </m:r>
                            </m:sup>
                            <m:e>
                              <m:r>
                                <a:rPr lang="zh-CN" altLang="en-US" i="1">
                                  <a:latin typeface="Cambria Math" charset="0"/>
                                </a:rPr>
                                <m:t>𝐿𝑢𝑛𝑔𝐴𝑟𝑒𝑎</m:t>
                              </m:r>
                            </m:e>
                          </m:nary>
                        </m:den>
                      </m:f>
                    </m:oMath>
                  </m:oMathPara>
                </a14:m>
                <a:endParaRPr lang="zh-CN" altLang="en-US" dirty="0"/>
              </a:p>
            </p:txBody>
          </p:sp>
        </mc:Choice>
        <mc:Fallback>
          <p:sp>
            <p:nvSpPr>
              <p:cNvPr id="2" name="矩形 1"/>
              <p:cNvSpPr>
                <a:spLocks noRot="1" noChangeAspect="1" noMove="1" noResize="1" noEditPoints="1" noAdjustHandles="1" noChangeArrowheads="1" noChangeShapeType="1" noTextEdit="1"/>
              </p:cNvSpPr>
              <p:nvPr/>
            </p:nvSpPr>
            <p:spPr>
              <a:xfrm>
                <a:off x="4093121" y="5456769"/>
                <a:ext cx="4626844" cy="730649"/>
              </a:xfrm>
              <a:prstGeom prst="rect">
                <a:avLst/>
              </a:prstGeom>
              <a:blipFill rotWithShape="0">
                <a:blip r:embed="rId3"/>
                <a:stretch>
                  <a:fillRect/>
                </a:stretch>
              </a:blipFill>
            </p:spPr>
            <p:txBody>
              <a:bodyPr/>
              <a:lstStyle/>
              <a:p>
                <a:r>
                  <a:rPr lang="zh-CN" altLang="en-US">
                    <a:noFill/>
                  </a:rPr>
                  <a:t> </a:t>
                </a:r>
              </a:p>
            </p:txBody>
          </p:sp>
        </mc:Fallback>
      </mc:AlternateContent>
      <p:grpSp>
        <p:nvGrpSpPr>
          <p:cNvPr id="16" name="组 15"/>
          <p:cNvGrpSpPr/>
          <p:nvPr/>
        </p:nvGrpSpPr>
        <p:grpSpPr>
          <a:xfrm>
            <a:off x="3701845" y="3934087"/>
            <a:ext cx="5164344" cy="707886"/>
            <a:chOff x="3701845" y="3934087"/>
            <a:chExt cx="5164344" cy="707886"/>
          </a:xfrm>
        </p:grpSpPr>
        <p:sp>
          <p:nvSpPr>
            <p:cNvPr id="3" name="矩形 2"/>
            <p:cNvSpPr/>
            <p:nvPr/>
          </p:nvSpPr>
          <p:spPr>
            <a:xfrm>
              <a:off x="5235677" y="3934087"/>
              <a:ext cx="3630512" cy="707886"/>
            </a:xfrm>
            <a:prstGeom prst="rect">
              <a:avLst/>
            </a:prstGeom>
            <a:ln>
              <a:solidFill>
                <a:schemeClr val="tx1"/>
              </a:solidFill>
            </a:ln>
          </p:spPr>
          <p:txBody>
            <a:bodyPr wrap="square">
              <a:spAutoFit/>
            </a:bodyPr>
            <a:lstStyle/>
            <a:p>
              <a:pPr algn="ctr"/>
              <a:r>
                <a:rPr lang="zh-CN" altLang="zh-CN" sz="2000" dirty="0"/>
                <a:t>得到每张</a:t>
              </a:r>
              <a:r>
                <a:rPr lang="en-US" altLang="zh-CN" sz="2000" dirty="0"/>
                <a:t>DICOM</a:t>
              </a:r>
              <a:r>
                <a:rPr lang="zh-CN" altLang="zh-CN" sz="2000" dirty="0"/>
                <a:t>文件图像</a:t>
              </a:r>
              <a:r>
                <a:rPr lang="zh-CN" altLang="zh-CN" sz="2000" dirty="0" smtClean="0"/>
                <a:t>中</a:t>
              </a:r>
              <a:endParaRPr lang="en-US" altLang="zh-CN" sz="2000" dirty="0" smtClean="0"/>
            </a:p>
            <a:p>
              <a:pPr algn="ctr"/>
              <a:r>
                <a:rPr lang="zh-CN" altLang="zh-CN" sz="2000" dirty="0" smtClean="0"/>
                <a:t>胸</a:t>
              </a:r>
              <a:r>
                <a:rPr lang="zh-CN" altLang="zh-CN" sz="2000" dirty="0"/>
                <a:t>廓区域和气胸区域</a:t>
              </a:r>
              <a:endParaRPr lang="zh-CN" altLang="en-US" sz="2000" dirty="0"/>
            </a:p>
          </p:txBody>
        </p:sp>
        <p:cxnSp>
          <p:nvCxnSpPr>
            <p:cNvPr id="13" name="直线箭头连接符 12"/>
            <p:cNvCxnSpPr>
              <a:stCxn id="8" idx="3"/>
              <a:endCxn id="3" idx="1"/>
            </p:cNvCxnSpPr>
            <p:nvPr/>
          </p:nvCxnSpPr>
          <p:spPr>
            <a:xfrm>
              <a:off x="3701845" y="4288030"/>
              <a:ext cx="15338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椭圆 16"/>
          <p:cNvSpPr/>
          <p:nvPr/>
        </p:nvSpPr>
        <p:spPr>
          <a:xfrm>
            <a:off x="639221" y="3657663"/>
            <a:ext cx="3308306" cy="1216962"/>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noFill/>
            </a:endParaRPr>
          </a:p>
        </p:txBody>
      </p:sp>
    </p:spTree>
    <p:extLst>
      <p:ext uri="{BB962C8B-B14F-4D97-AF65-F5344CB8AC3E}">
        <p14:creationId xmlns:p14="http://schemas.microsoft.com/office/powerpoint/2010/main" val="356774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checkerboard(across)">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分割气胸模块</a:t>
            </a:r>
            <a:endParaRPr lang="zh-CN" altLang="en-US" dirty="0"/>
          </a:p>
        </p:txBody>
      </p:sp>
      <p:grpSp>
        <p:nvGrpSpPr>
          <p:cNvPr id="3" name="组 2"/>
          <p:cNvGrpSpPr/>
          <p:nvPr/>
        </p:nvGrpSpPr>
        <p:grpSpPr>
          <a:xfrm>
            <a:off x="321515" y="1701291"/>
            <a:ext cx="2926080" cy="4364352"/>
            <a:chOff x="0" y="0"/>
            <a:chExt cx="1866900" cy="2902204"/>
          </a:xfrm>
        </p:grpSpPr>
        <p:sp>
          <p:nvSpPr>
            <p:cNvPr id="4" name="矩形 3"/>
            <p:cNvSpPr>
              <a:spLocks noChangeArrowheads="1"/>
            </p:cNvSpPr>
            <p:nvPr/>
          </p:nvSpPr>
          <p:spPr bwMode="auto">
            <a:xfrm>
              <a:off x="0" y="0"/>
              <a:ext cx="1866900" cy="425431"/>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kern="100" dirty="0">
                  <a:solidFill>
                    <a:srgbClr val="000000"/>
                  </a:solidFill>
                  <a:effectLst/>
                  <a:latin typeface="DengXian" charset="-122"/>
                  <a:ea typeface="宋体" charset="-122"/>
                  <a:cs typeface="Times New Roman" charset="0"/>
                </a:rPr>
                <a:t>预处理</a:t>
              </a:r>
              <a:endParaRPr lang="zh-CN" kern="100" dirty="0">
                <a:effectLst/>
                <a:latin typeface="DengXian" charset="-122"/>
                <a:ea typeface="宋体" charset="-122"/>
                <a:cs typeface="Times New Roman" charset="0"/>
              </a:endParaRPr>
            </a:p>
          </p:txBody>
        </p:sp>
        <p:sp>
          <p:nvSpPr>
            <p:cNvPr id="5" name="矩形 4"/>
            <p:cNvSpPr>
              <a:spLocks noChangeArrowheads="1"/>
            </p:cNvSpPr>
            <p:nvPr/>
          </p:nvSpPr>
          <p:spPr bwMode="auto">
            <a:xfrm>
              <a:off x="0" y="612648"/>
              <a:ext cx="1866900" cy="425431"/>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kern="100" dirty="0">
                  <a:solidFill>
                    <a:srgbClr val="000000"/>
                  </a:solidFill>
                  <a:effectLst/>
                  <a:latin typeface="宋体" charset="-122"/>
                  <a:cs typeface="宋体" charset="-122"/>
                </a:rPr>
                <a:t>拿到内部腔体</a:t>
              </a:r>
              <a:endParaRPr lang="zh-CN" kern="100" dirty="0">
                <a:effectLst/>
                <a:latin typeface="宋体" charset="-122"/>
                <a:cs typeface="宋体" charset="-122"/>
              </a:endParaRPr>
            </a:p>
          </p:txBody>
        </p:sp>
        <p:cxnSp>
          <p:nvCxnSpPr>
            <p:cNvPr id="6" name="直接箭头连接符 4"/>
            <p:cNvCxnSpPr>
              <a:cxnSpLocks noChangeShapeType="1"/>
            </p:cNvCxnSpPr>
            <p:nvPr/>
          </p:nvCxnSpPr>
          <p:spPr bwMode="auto">
            <a:xfrm>
              <a:off x="850392" y="420624"/>
              <a:ext cx="121" cy="185711"/>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sp>
          <p:nvSpPr>
            <p:cNvPr id="7" name="矩形 6"/>
            <p:cNvSpPr>
              <a:spLocks noChangeArrowheads="1"/>
            </p:cNvSpPr>
            <p:nvPr/>
          </p:nvSpPr>
          <p:spPr bwMode="auto">
            <a:xfrm>
              <a:off x="0" y="1207008"/>
              <a:ext cx="1866900" cy="455909"/>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kern="100" dirty="0">
                  <a:solidFill>
                    <a:srgbClr val="000000"/>
                  </a:solidFill>
                  <a:effectLst/>
                  <a:latin typeface="宋体" charset="-122"/>
                  <a:cs typeface="宋体" charset="-122"/>
                </a:rPr>
                <a:t>去除气管支气管、食道等区域的干扰</a:t>
              </a:r>
              <a:endParaRPr lang="zh-CN" kern="100" dirty="0">
                <a:effectLst/>
                <a:latin typeface="宋体" charset="-122"/>
                <a:cs typeface="宋体" charset="-122"/>
              </a:endParaRPr>
            </a:p>
          </p:txBody>
        </p:sp>
        <p:cxnSp>
          <p:nvCxnSpPr>
            <p:cNvPr id="8" name="直接箭头连接符 7"/>
            <p:cNvCxnSpPr>
              <a:cxnSpLocks noChangeShapeType="1"/>
            </p:cNvCxnSpPr>
            <p:nvPr/>
          </p:nvCxnSpPr>
          <p:spPr bwMode="auto">
            <a:xfrm>
              <a:off x="850392" y="1033272"/>
              <a:ext cx="0" cy="168270"/>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sp>
          <p:nvSpPr>
            <p:cNvPr id="9" name="矩形 8"/>
            <p:cNvSpPr>
              <a:spLocks noChangeArrowheads="1"/>
            </p:cNvSpPr>
            <p:nvPr/>
          </p:nvSpPr>
          <p:spPr bwMode="auto">
            <a:xfrm>
              <a:off x="27432" y="1810512"/>
              <a:ext cx="1838960" cy="46736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kern="100" dirty="0">
                  <a:solidFill>
                    <a:srgbClr val="000000"/>
                  </a:solidFill>
                  <a:effectLst/>
                  <a:latin typeface="Times New Roman" charset="0"/>
                  <a:cs typeface="Times New Roman" charset="0"/>
                </a:rPr>
                <a:t>得到气胸区域</a:t>
              </a:r>
              <a:r>
                <a:rPr lang="en-US" kern="100" dirty="0" err="1">
                  <a:solidFill>
                    <a:srgbClr val="000000"/>
                  </a:solidFill>
                  <a:effectLst/>
                  <a:latin typeface="Times New Roman" charset="0"/>
                  <a:cs typeface="宋体" charset="-122"/>
                </a:rPr>
                <a:t>pneum</a:t>
              </a:r>
              <a:endParaRPr lang="zh-CN" kern="100" dirty="0">
                <a:effectLst/>
                <a:latin typeface="宋体" charset="-122"/>
                <a:cs typeface="宋体" charset="-122"/>
              </a:endParaRPr>
            </a:p>
          </p:txBody>
        </p:sp>
        <p:cxnSp>
          <p:nvCxnSpPr>
            <p:cNvPr id="10" name="直接箭头连接符 7"/>
            <p:cNvCxnSpPr>
              <a:cxnSpLocks noChangeShapeType="1"/>
            </p:cNvCxnSpPr>
            <p:nvPr/>
          </p:nvCxnSpPr>
          <p:spPr bwMode="auto">
            <a:xfrm>
              <a:off x="832104" y="1655064"/>
              <a:ext cx="0" cy="167866"/>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sp>
          <p:nvSpPr>
            <p:cNvPr id="11" name="矩形 10"/>
            <p:cNvSpPr>
              <a:spLocks noChangeArrowheads="1"/>
            </p:cNvSpPr>
            <p:nvPr/>
          </p:nvSpPr>
          <p:spPr bwMode="auto">
            <a:xfrm>
              <a:off x="0" y="2478024"/>
              <a:ext cx="1866900" cy="42418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kern="100" dirty="0">
                  <a:solidFill>
                    <a:srgbClr val="000000"/>
                  </a:solidFill>
                  <a:effectLst/>
                  <a:latin typeface="Times New Roman" charset="0"/>
                  <a:cs typeface="Times New Roman" charset="0"/>
                </a:rPr>
                <a:t>得到发生气胸侧的胸廓区域</a:t>
              </a:r>
              <a:endParaRPr lang="zh-CN" kern="100" dirty="0">
                <a:effectLst/>
                <a:latin typeface="宋体" charset="-122"/>
                <a:cs typeface="宋体" charset="-122"/>
              </a:endParaRPr>
            </a:p>
          </p:txBody>
        </p:sp>
        <p:cxnSp>
          <p:nvCxnSpPr>
            <p:cNvPr id="12" name="直接箭头连接符 7"/>
            <p:cNvCxnSpPr>
              <a:cxnSpLocks noChangeShapeType="1"/>
            </p:cNvCxnSpPr>
            <p:nvPr/>
          </p:nvCxnSpPr>
          <p:spPr bwMode="auto">
            <a:xfrm>
              <a:off x="868680" y="2276856"/>
              <a:ext cx="0" cy="179705"/>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grpSp>
      <p:grpSp>
        <p:nvGrpSpPr>
          <p:cNvPr id="20" name="组 19"/>
          <p:cNvGrpSpPr/>
          <p:nvPr/>
        </p:nvGrpSpPr>
        <p:grpSpPr>
          <a:xfrm>
            <a:off x="3449039" y="1694061"/>
            <a:ext cx="1860379" cy="2191668"/>
            <a:chOff x="3449039" y="1694061"/>
            <a:chExt cx="1860379" cy="2191668"/>
          </a:xfrm>
        </p:grpSpPr>
        <p:pic>
          <p:nvPicPr>
            <p:cNvPr id="13" name="图片 1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9039" y="1694061"/>
              <a:ext cx="1860379" cy="1814115"/>
            </a:xfrm>
            <a:prstGeom prst="rect">
              <a:avLst/>
            </a:prstGeom>
            <a:noFill/>
            <a:ln>
              <a:noFill/>
            </a:ln>
          </p:spPr>
        </p:pic>
        <p:sp>
          <p:nvSpPr>
            <p:cNvPr id="19" name="文本框 18"/>
            <p:cNvSpPr txBox="1"/>
            <p:nvPr/>
          </p:nvSpPr>
          <p:spPr>
            <a:xfrm>
              <a:off x="3708611" y="3516397"/>
              <a:ext cx="1369286" cy="369332"/>
            </a:xfrm>
            <a:prstGeom prst="rect">
              <a:avLst/>
            </a:prstGeom>
            <a:noFill/>
          </p:spPr>
          <p:txBody>
            <a:bodyPr wrap="none" rtlCol="0">
              <a:spAutoFit/>
            </a:bodyPr>
            <a:lstStyle/>
            <a:p>
              <a:r>
                <a:rPr kumimoji="1" lang="zh-CN" altLang="en-US" dirty="0" smtClean="0"/>
                <a:t>原始</a:t>
              </a:r>
              <a:r>
                <a:rPr kumimoji="1" lang="en-US" altLang="zh-CN" dirty="0" smtClean="0"/>
                <a:t>CT</a:t>
              </a:r>
              <a:r>
                <a:rPr kumimoji="1" lang="zh-CN" altLang="en-US" dirty="0" smtClean="0"/>
                <a:t>图像</a:t>
              </a:r>
              <a:endParaRPr kumimoji="1" lang="zh-CN" altLang="en-US" dirty="0"/>
            </a:p>
          </p:txBody>
        </p:sp>
      </p:grpSp>
      <p:grpSp>
        <p:nvGrpSpPr>
          <p:cNvPr id="22" name="组 21"/>
          <p:cNvGrpSpPr/>
          <p:nvPr/>
        </p:nvGrpSpPr>
        <p:grpSpPr>
          <a:xfrm>
            <a:off x="5510862" y="1701291"/>
            <a:ext cx="1656652" cy="2191999"/>
            <a:chOff x="5510862" y="1701291"/>
            <a:chExt cx="1656652" cy="2191999"/>
          </a:xfrm>
        </p:grpSpPr>
        <p:pic>
          <p:nvPicPr>
            <p:cNvPr id="14" name="图片 13"/>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0862" y="1701291"/>
              <a:ext cx="1656652" cy="1806885"/>
            </a:xfrm>
            <a:prstGeom prst="rect">
              <a:avLst/>
            </a:prstGeom>
            <a:noFill/>
            <a:ln>
              <a:noFill/>
            </a:ln>
          </p:spPr>
        </p:pic>
        <p:sp>
          <p:nvSpPr>
            <p:cNvPr id="21" name="文本框 20"/>
            <p:cNvSpPr txBox="1"/>
            <p:nvPr/>
          </p:nvSpPr>
          <p:spPr>
            <a:xfrm>
              <a:off x="5794931" y="3523958"/>
              <a:ext cx="1107996" cy="369332"/>
            </a:xfrm>
            <a:prstGeom prst="rect">
              <a:avLst/>
            </a:prstGeom>
            <a:noFill/>
          </p:spPr>
          <p:txBody>
            <a:bodyPr wrap="none" rtlCol="0">
              <a:spAutoFit/>
            </a:bodyPr>
            <a:lstStyle/>
            <a:p>
              <a:r>
                <a:rPr kumimoji="1" lang="zh-CN" altLang="en-US" smtClean="0"/>
                <a:t>主体区域</a:t>
              </a:r>
              <a:endParaRPr kumimoji="1" lang="zh-CN" altLang="en-US"/>
            </a:p>
          </p:txBody>
        </p:sp>
      </p:grpSp>
      <p:grpSp>
        <p:nvGrpSpPr>
          <p:cNvPr id="24" name="组 23"/>
          <p:cNvGrpSpPr/>
          <p:nvPr/>
        </p:nvGrpSpPr>
        <p:grpSpPr>
          <a:xfrm>
            <a:off x="7300452" y="1701290"/>
            <a:ext cx="1681316" cy="2184957"/>
            <a:chOff x="7300452" y="1701290"/>
            <a:chExt cx="1681316" cy="2184957"/>
          </a:xfrm>
        </p:grpSpPr>
        <p:pic>
          <p:nvPicPr>
            <p:cNvPr id="15" name="图片 1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0452" y="1701290"/>
              <a:ext cx="1681316" cy="1806886"/>
            </a:xfrm>
            <a:prstGeom prst="rect">
              <a:avLst/>
            </a:prstGeom>
            <a:noFill/>
            <a:ln>
              <a:noFill/>
            </a:ln>
          </p:spPr>
        </p:pic>
        <p:sp>
          <p:nvSpPr>
            <p:cNvPr id="23" name="文本框 22"/>
            <p:cNvSpPr txBox="1"/>
            <p:nvPr/>
          </p:nvSpPr>
          <p:spPr>
            <a:xfrm>
              <a:off x="7596853" y="3516915"/>
              <a:ext cx="1107996" cy="369332"/>
            </a:xfrm>
            <a:prstGeom prst="rect">
              <a:avLst/>
            </a:prstGeom>
            <a:noFill/>
          </p:spPr>
          <p:txBody>
            <a:bodyPr wrap="none" rtlCol="0">
              <a:spAutoFit/>
            </a:bodyPr>
            <a:lstStyle/>
            <a:p>
              <a:r>
                <a:rPr kumimoji="1" lang="zh-CN" altLang="en-US" smtClean="0"/>
                <a:t>内部腔体</a:t>
              </a:r>
              <a:endParaRPr kumimoji="1" lang="zh-CN" altLang="en-US"/>
            </a:p>
          </p:txBody>
        </p:sp>
      </p:grpSp>
      <p:grpSp>
        <p:nvGrpSpPr>
          <p:cNvPr id="26" name="组 25"/>
          <p:cNvGrpSpPr/>
          <p:nvPr/>
        </p:nvGrpSpPr>
        <p:grpSpPr>
          <a:xfrm>
            <a:off x="3467350" y="4190186"/>
            <a:ext cx="1851809" cy="2521788"/>
            <a:chOff x="3467350" y="4190186"/>
            <a:chExt cx="1851809" cy="2521788"/>
          </a:xfrm>
        </p:grpSpPr>
        <p:pic>
          <p:nvPicPr>
            <p:cNvPr id="16" name="图片 15"/>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67350" y="4190186"/>
              <a:ext cx="1851809" cy="1861826"/>
            </a:xfrm>
            <a:prstGeom prst="rect">
              <a:avLst/>
            </a:prstGeom>
            <a:noFill/>
            <a:ln>
              <a:noFill/>
            </a:ln>
          </p:spPr>
        </p:pic>
        <p:sp>
          <p:nvSpPr>
            <p:cNvPr id="25" name="文本框 24"/>
            <p:cNvSpPr txBox="1"/>
            <p:nvPr/>
          </p:nvSpPr>
          <p:spPr>
            <a:xfrm>
              <a:off x="3600122" y="6052012"/>
              <a:ext cx="1558212" cy="659962"/>
            </a:xfrm>
            <a:prstGeom prst="rect">
              <a:avLst/>
            </a:prstGeom>
            <a:noFill/>
          </p:spPr>
          <p:txBody>
            <a:bodyPr wrap="square" rtlCol="0">
              <a:spAutoFit/>
            </a:bodyPr>
            <a:lstStyle/>
            <a:p>
              <a:r>
                <a:rPr kumimoji="1" lang="zh-CN" altLang="en-US" dirty="0" smtClean="0"/>
                <a:t>去除干扰后的</a:t>
              </a:r>
              <a:endParaRPr kumimoji="1" lang="en-US" altLang="zh-CN" dirty="0" smtClean="0"/>
            </a:p>
            <a:p>
              <a:pPr algn="ctr"/>
              <a:r>
                <a:rPr kumimoji="1" lang="zh-CN" altLang="en-US" dirty="0" smtClean="0"/>
                <a:t>胸廓区域</a:t>
              </a:r>
              <a:endParaRPr kumimoji="1" lang="zh-CN" altLang="en-US" dirty="0"/>
            </a:p>
          </p:txBody>
        </p:sp>
      </p:grpSp>
      <p:grpSp>
        <p:nvGrpSpPr>
          <p:cNvPr id="28" name="组 27"/>
          <p:cNvGrpSpPr/>
          <p:nvPr/>
        </p:nvGrpSpPr>
        <p:grpSpPr>
          <a:xfrm>
            <a:off x="5520603" y="4214629"/>
            <a:ext cx="1656652" cy="2206715"/>
            <a:chOff x="5520603" y="4214629"/>
            <a:chExt cx="1656652" cy="2206715"/>
          </a:xfrm>
        </p:grpSpPr>
        <p:pic>
          <p:nvPicPr>
            <p:cNvPr id="17" name="图片 16"/>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20603" y="4214629"/>
              <a:ext cx="1656652" cy="1837383"/>
            </a:xfrm>
            <a:prstGeom prst="rect">
              <a:avLst/>
            </a:prstGeom>
            <a:noFill/>
            <a:ln>
              <a:noFill/>
            </a:ln>
          </p:spPr>
        </p:pic>
        <p:sp>
          <p:nvSpPr>
            <p:cNvPr id="27" name="文本框 26"/>
            <p:cNvSpPr txBox="1"/>
            <p:nvPr/>
          </p:nvSpPr>
          <p:spPr>
            <a:xfrm>
              <a:off x="5794931" y="6052012"/>
              <a:ext cx="1107996" cy="369332"/>
            </a:xfrm>
            <a:prstGeom prst="rect">
              <a:avLst/>
            </a:prstGeom>
            <a:noFill/>
          </p:spPr>
          <p:txBody>
            <a:bodyPr wrap="none" rtlCol="0">
              <a:spAutoFit/>
            </a:bodyPr>
            <a:lstStyle/>
            <a:p>
              <a:r>
                <a:rPr kumimoji="1" lang="zh-CN" altLang="en-US" smtClean="0"/>
                <a:t>气胸区域</a:t>
              </a:r>
              <a:endParaRPr kumimoji="1" lang="zh-CN" altLang="en-US"/>
            </a:p>
          </p:txBody>
        </p:sp>
      </p:grpSp>
      <p:grpSp>
        <p:nvGrpSpPr>
          <p:cNvPr id="30" name="组 29"/>
          <p:cNvGrpSpPr/>
          <p:nvPr/>
        </p:nvGrpSpPr>
        <p:grpSpPr>
          <a:xfrm>
            <a:off x="7310193" y="4190685"/>
            <a:ext cx="1681316" cy="2521289"/>
            <a:chOff x="7310193" y="4190685"/>
            <a:chExt cx="1681316" cy="2521289"/>
          </a:xfrm>
        </p:grpSpPr>
        <p:pic>
          <p:nvPicPr>
            <p:cNvPr id="18" name="图片 17" descr="../../文献/气道狭窄/111.jpg"/>
            <p:cNvPicPr/>
            <p:nvPr/>
          </p:nvPicPr>
          <p:blipFill>
            <a:blip r:embed="rId8">
              <a:extLst>
                <a:ext uri="{28A0092B-C50C-407E-A947-70E740481C1C}">
                  <a14:useLocalDpi xmlns:a14="http://schemas.microsoft.com/office/drawing/2010/main" val="0"/>
                </a:ext>
              </a:extLst>
            </a:blip>
            <a:srcRect/>
            <a:stretch>
              <a:fillRect/>
            </a:stretch>
          </p:blipFill>
          <p:spPr bwMode="auto">
            <a:xfrm>
              <a:off x="7310193" y="4190685"/>
              <a:ext cx="1681316" cy="1861327"/>
            </a:xfrm>
            <a:prstGeom prst="rect">
              <a:avLst/>
            </a:prstGeom>
            <a:noFill/>
            <a:ln>
              <a:noFill/>
            </a:ln>
          </p:spPr>
        </p:pic>
        <p:sp>
          <p:nvSpPr>
            <p:cNvPr id="29" name="文本框 28"/>
            <p:cNvSpPr txBox="1"/>
            <p:nvPr/>
          </p:nvSpPr>
          <p:spPr>
            <a:xfrm>
              <a:off x="7310193" y="6065643"/>
              <a:ext cx="1569660" cy="646331"/>
            </a:xfrm>
            <a:prstGeom prst="rect">
              <a:avLst/>
            </a:prstGeom>
            <a:noFill/>
          </p:spPr>
          <p:txBody>
            <a:bodyPr wrap="none" rtlCol="0">
              <a:spAutoFit/>
            </a:bodyPr>
            <a:lstStyle/>
            <a:p>
              <a:r>
                <a:rPr kumimoji="1" lang="zh-CN" altLang="en-US" dirty="0" smtClean="0"/>
                <a:t>发生气胸侧的</a:t>
              </a:r>
              <a:endParaRPr kumimoji="1" lang="en-US" altLang="zh-CN" dirty="0" smtClean="0"/>
            </a:p>
            <a:p>
              <a:pPr algn="ctr"/>
              <a:r>
                <a:rPr kumimoji="1" lang="zh-CN" altLang="en-US" dirty="0" smtClean="0"/>
                <a:t>胸廓区域</a:t>
              </a:r>
              <a:endParaRPr kumimoji="1" lang="zh-CN" altLang="en-US" dirty="0"/>
            </a:p>
          </p:txBody>
        </p:sp>
      </p:grpSp>
    </p:spTree>
    <p:extLst>
      <p:ext uri="{BB962C8B-B14F-4D97-AF65-F5344CB8AC3E}">
        <p14:creationId xmlns:p14="http://schemas.microsoft.com/office/powerpoint/2010/main" val="18483761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CT</a:t>
            </a:r>
            <a:r>
              <a:rPr lang="zh-CN" altLang="en-US" dirty="0" smtClean="0"/>
              <a:t>图像</a:t>
            </a:r>
            <a:endParaRPr lang="zh-CN" altLang="en-US" dirty="0"/>
          </a:p>
        </p:txBody>
      </p:sp>
      <p:pic>
        <p:nvPicPr>
          <p:cNvPr id="4" name="图片 3" descr="http://img.doctorpda.cn/20160916073059_856.jpg"/>
          <p:cNvPicPr/>
          <p:nvPr/>
        </p:nvPicPr>
        <p:blipFill rotWithShape="1">
          <a:blip r:embed="rId3">
            <a:extLst>
              <a:ext uri="{28A0092B-C50C-407E-A947-70E740481C1C}">
                <a14:useLocalDpi xmlns:a14="http://schemas.microsoft.com/office/drawing/2010/main" val="0"/>
              </a:ext>
            </a:extLst>
          </a:blip>
          <a:srcRect l="30541" r="27783"/>
          <a:stretch/>
        </p:blipFill>
        <p:spPr bwMode="auto">
          <a:xfrm>
            <a:off x="5191432" y="1685678"/>
            <a:ext cx="3436374" cy="4921498"/>
          </a:xfrm>
          <a:prstGeom prst="rect">
            <a:avLst/>
          </a:prstGeom>
          <a:noFill/>
          <a:ln>
            <a:noFill/>
          </a:ln>
          <a:extLst>
            <a:ext uri="{53640926-AAD7-44D8-BBD7-CCE9431645EC}">
              <a14:shadowObscured xmlns:a14="http://schemas.microsoft.com/office/drawing/2010/main"/>
            </a:ext>
          </a:extLst>
        </p:spPr>
      </p:pic>
      <p:sp>
        <p:nvSpPr>
          <p:cNvPr id="5" name="内容占位符 4"/>
          <p:cNvSpPr txBox="1">
            <a:spLocks/>
          </p:cNvSpPr>
          <p:nvPr/>
        </p:nvSpPr>
        <p:spPr>
          <a:xfrm>
            <a:off x="494026" y="1685679"/>
            <a:ext cx="4446684" cy="4921498"/>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Tx/>
              <a:buSzTx/>
            </a:pPr>
            <a:r>
              <a:rPr lang="en-US" altLang="zh-CN" sz="2000" dirty="0"/>
              <a:t>CT</a:t>
            </a:r>
            <a:r>
              <a:rPr lang="zh-CN" altLang="zh-CN" sz="2000" dirty="0"/>
              <a:t>图像是以不同的灰度的矩阵来表示，反映器官和组织对</a:t>
            </a:r>
            <a:r>
              <a:rPr lang="en-US" altLang="zh-CN" sz="2000" dirty="0"/>
              <a:t>X</a:t>
            </a:r>
            <a:r>
              <a:rPr lang="zh-CN" altLang="zh-CN" sz="2000" dirty="0"/>
              <a:t>线的吸收程度。人体</a:t>
            </a:r>
            <a:r>
              <a:rPr lang="en-US" altLang="zh-CN" sz="2000" dirty="0"/>
              <a:t>CT</a:t>
            </a:r>
            <a:r>
              <a:rPr lang="zh-CN" altLang="zh-CN" sz="2000" dirty="0"/>
              <a:t>值被划分为</a:t>
            </a:r>
            <a:r>
              <a:rPr lang="en-US" altLang="zh-CN" sz="2000" dirty="0"/>
              <a:t>2000 </a:t>
            </a:r>
            <a:r>
              <a:rPr lang="zh-CN" altLang="zh-CN" sz="2000" dirty="0"/>
              <a:t>个单位，不同组织、器官有不同的</a:t>
            </a:r>
            <a:r>
              <a:rPr lang="en-US" altLang="zh-CN" sz="2000" dirty="0"/>
              <a:t>CT </a:t>
            </a:r>
            <a:r>
              <a:rPr lang="zh-CN" altLang="zh-CN" sz="2000" dirty="0" smtClean="0"/>
              <a:t>值</a:t>
            </a:r>
            <a:endParaRPr lang="en-US" altLang="zh-CN" sz="2000" dirty="0" smtClean="0"/>
          </a:p>
          <a:p>
            <a:pPr>
              <a:lnSpc>
                <a:spcPct val="100000"/>
              </a:lnSpc>
              <a:spcBef>
                <a:spcPts val="0"/>
              </a:spcBef>
              <a:buClrTx/>
              <a:buSzTx/>
            </a:pPr>
            <a:r>
              <a:rPr lang="zh-CN" altLang="en-US" sz="2000" dirty="0" smtClean="0"/>
              <a:t>单位：</a:t>
            </a:r>
            <a:r>
              <a:rPr lang="en-US" altLang="zh-CN" sz="2000" dirty="0" smtClean="0"/>
              <a:t>Hounsfield</a:t>
            </a:r>
            <a:r>
              <a:rPr lang="zh-CN" altLang="en-US" sz="2000" dirty="0" smtClean="0"/>
              <a:t> </a:t>
            </a:r>
            <a:r>
              <a:rPr lang="en-US" altLang="zh-CN" sz="2000" dirty="0" smtClean="0"/>
              <a:t>Unit</a:t>
            </a:r>
            <a:r>
              <a:rPr lang="zh-CN" altLang="en-US" sz="2000" dirty="0" smtClean="0"/>
              <a:t>，</a:t>
            </a:r>
            <a:r>
              <a:rPr lang="en-US" altLang="zh-CN" sz="2000" dirty="0" smtClean="0"/>
              <a:t>Hu</a:t>
            </a:r>
          </a:p>
          <a:p>
            <a:pPr>
              <a:lnSpc>
                <a:spcPct val="100000"/>
              </a:lnSpc>
              <a:spcBef>
                <a:spcPts val="0"/>
              </a:spcBef>
              <a:buClrTx/>
              <a:buSzTx/>
            </a:pPr>
            <a:r>
              <a:rPr lang="zh-CN" altLang="en-US" sz="2000" dirty="0" smtClean="0"/>
              <a:t>空气：</a:t>
            </a:r>
            <a:r>
              <a:rPr lang="en-US" altLang="zh-CN" sz="2000" dirty="0" smtClean="0"/>
              <a:t>-1000Hu</a:t>
            </a:r>
          </a:p>
          <a:p>
            <a:pPr>
              <a:lnSpc>
                <a:spcPct val="100000"/>
              </a:lnSpc>
              <a:spcBef>
                <a:spcPts val="0"/>
              </a:spcBef>
              <a:buClrTx/>
              <a:buSzTx/>
            </a:pPr>
            <a:r>
              <a:rPr lang="zh-CN" altLang="en-US" sz="2000" dirty="0" smtClean="0"/>
              <a:t>肺部：</a:t>
            </a:r>
            <a:r>
              <a:rPr lang="en-US" altLang="zh-CN" sz="2000" dirty="0" smtClean="0"/>
              <a:t>-500Hu</a:t>
            </a:r>
            <a:r>
              <a:rPr lang="zh-CN" altLang="en-US" sz="2000" dirty="0" smtClean="0"/>
              <a:t>～</a:t>
            </a:r>
            <a:r>
              <a:rPr lang="en-US" altLang="zh-CN" sz="2000" dirty="0" smtClean="0"/>
              <a:t>-900Hu</a:t>
            </a:r>
            <a:endParaRPr lang="zh-CN" altLang="en-US" sz="2000" dirty="0"/>
          </a:p>
        </p:txBody>
      </p:sp>
    </p:spTree>
    <p:extLst>
      <p:ext uri="{BB962C8B-B14F-4D97-AF65-F5344CB8AC3E}">
        <p14:creationId xmlns:p14="http://schemas.microsoft.com/office/powerpoint/2010/main" val="13189161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分割气胸模块</a:t>
            </a:r>
            <a:endParaRPr lang="zh-CN" altLang="en-US" dirty="0"/>
          </a:p>
        </p:txBody>
      </p:sp>
      <p:grpSp>
        <p:nvGrpSpPr>
          <p:cNvPr id="3" name="组 2"/>
          <p:cNvGrpSpPr/>
          <p:nvPr/>
        </p:nvGrpSpPr>
        <p:grpSpPr>
          <a:xfrm>
            <a:off x="321515" y="1701291"/>
            <a:ext cx="2926080" cy="4364352"/>
            <a:chOff x="0" y="0"/>
            <a:chExt cx="1866900" cy="2902204"/>
          </a:xfrm>
        </p:grpSpPr>
        <p:sp>
          <p:nvSpPr>
            <p:cNvPr id="4" name="矩形 3"/>
            <p:cNvSpPr>
              <a:spLocks noChangeArrowheads="1"/>
            </p:cNvSpPr>
            <p:nvPr/>
          </p:nvSpPr>
          <p:spPr bwMode="auto">
            <a:xfrm>
              <a:off x="0" y="0"/>
              <a:ext cx="1866900" cy="425431"/>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kern="100" dirty="0">
                  <a:solidFill>
                    <a:srgbClr val="000000"/>
                  </a:solidFill>
                  <a:effectLst/>
                  <a:latin typeface="DengXian" charset="-122"/>
                  <a:ea typeface="宋体" charset="-122"/>
                  <a:cs typeface="Times New Roman" charset="0"/>
                </a:rPr>
                <a:t>预处理</a:t>
              </a:r>
              <a:endParaRPr lang="zh-CN" kern="100" dirty="0">
                <a:effectLst/>
                <a:latin typeface="DengXian" charset="-122"/>
                <a:ea typeface="宋体" charset="-122"/>
                <a:cs typeface="Times New Roman" charset="0"/>
              </a:endParaRPr>
            </a:p>
          </p:txBody>
        </p:sp>
        <p:sp>
          <p:nvSpPr>
            <p:cNvPr id="5" name="矩形 4"/>
            <p:cNvSpPr>
              <a:spLocks noChangeArrowheads="1"/>
            </p:cNvSpPr>
            <p:nvPr/>
          </p:nvSpPr>
          <p:spPr bwMode="auto">
            <a:xfrm>
              <a:off x="0" y="612648"/>
              <a:ext cx="1866900" cy="425431"/>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kern="100" dirty="0">
                  <a:solidFill>
                    <a:srgbClr val="000000"/>
                  </a:solidFill>
                  <a:effectLst/>
                  <a:latin typeface="宋体" charset="-122"/>
                  <a:cs typeface="宋体" charset="-122"/>
                </a:rPr>
                <a:t>拿到内部腔体</a:t>
              </a:r>
              <a:endParaRPr lang="zh-CN" kern="100" dirty="0">
                <a:effectLst/>
                <a:latin typeface="宋体" charset="-122"/>
                <a:cs typeface="宋体" charset="-122"/>
              </a:endParaRPr>
            </a:p>
          </p:txBody>
        </p:sp>
        <p:cxnSp>
          <p:nvCxnSpPr>
            <p:cNvPr id="6" name="直接箭头连接符 4"/>
            <p:cNvCxnSpPr>
              <a:cxnSpLocks noChangeShapeType="1"/>
            </p:cNvCxnSpPr>
            <p:nvPr/>
          </p:nvCxnSpPr>
          <p:spPr bwMode="auto">
            <a:xfrm>
              <a:off x="850392" y="420624"/>
              <a:ext cx="121" cy="185711"/>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sp>
          <p:nvSpPr>
            <p:cNvPr id="7" name="矩形 6"/>
            <p:cNvSpPr>
              <a:spLocks noChangeArrowheads="1"/>
            </p:cNvSpPr>
            <p:nvPr/>
          </p:nvSpPr>
          <p:spPr bwMode="auto">
            <a:xfrm>
              <a:off x="0" y="1207008"/>
              <a:ext cx="1866900" cy="455909"/>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kern="100" dirty="0">
                  <a:solidFill>
                    <a:srgbClr val="000000"/>
                  </a:solidFill>
                  <a:effectLst/>
                  <a:latin typeface="宋体" charset="-122"/>
                  <a:cs typeface="宋体" charset="-122"/>
                </a:rPr>
                <a:t>去除气管支气管、食道等区域的干扰</a:t>
              </a:r>
              <a:endParaRPr lang="zh-CN" kern="100" dirty="0">
                <a:effectLst/>
                <a:latin typeface="宋体" charset="-122"/>
                <a:cs typeface="宋体" charset="-122"/>
              </a:endParaRPr>
            </a:p>
          </p:txBody>
        </p:sp>
        <p:cxnSp>
          <p:nvCxnSpPr>
            <p:cNvPr id="8" name="直接箭头连接符 7"/>
            <p:cNvCxnSpPr>
              <a:cxnSpLocks noChangeShapeType="1"/>
            </p:cNvCxnSpPr>
            <p:nvPr/>
          </p:nvCxnSpPr>
          <p:spPr bwMode="auto">
            <a:xfrm>
              <a:off x="850392" y="1033272"/>
              <a:ext cx="0" cy="168270"/>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sp>
          <p:nvSpPr>
            <p:cNvPr id="9" name="矩形 8"/>
            <p:cNvSpPr>
              <a:spLocks noChangeArrowheads="1"/>
            </p:cNvSpPr>
            <p:nvPr/>
          </p:nvSpPr>
          <p:spPr bwMode="auto">
            <a:xfrm>
              <a:off x="27432" y="1810512"/>
              <a:ext cx="1838960" cy="46736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kern="100" dirty="0">
                  <a:solidFill>
                    <a:srgbClr val="000000"/>
                  </a:solidFill>
                  <a:effectLst/>
                  <a:latin typeface="Times New Roman" charset="0"/>
                  <a:cs typeface="Times New Roman" charset="0"/>
                </a:rPr>
                <a:t>得到气胸区域</a:t>
              </a:r>
              <a:r>
                <a:rPr lang="en-US" kern="100" dirty="0" err="1">
                  <a:solidFill>
                    <a:srgbClr val="000000"/>
                  </a:solidFill>
                  <a:effectLst/>
                  <a:latin typeface="Times New Roman" charset="0"/>
                  <a:cs typeface="宋体" charset="-122"/>
                </a:rPr>
                <a:t>pneum</a:t>
              </a:r>
              <a:endParaRPr lang="zh-CN" kern="100" dirty="0">
                <a:effectLst/>
                <a:latin typeface="宋体" charset="-122"/>
                <a:cs typeface="宋体" charset="-122"/>
              </a:endParaRPr>
            </a:p>
          </p:txBody>
        </p:sp>
        <p:cxnSp>
          <p:nvCxnSpPr>
            <p:cNvPr id="10" name="直接箭头连接符 7"/>
            <p:cNvCxnSpPr>
              <a:cxnSpLocks noChangeShapeType="1"/>
            </p:cNvCxnSpPr>
            <p:nvPr/>
          </p:nvCxnSpPr>
          <p:spPr bwMode="auto">
            <a:xfrm>
              <a:off x="832104" y="1655064"/>
              <a:ext cx="0" cy="167866"/>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sp>
          <p:nvSpPr>
            <p:cNvPr id="11" name="矩形 10"/>
            <p:cNvSpPr>
              <a:spLocks noChangeArrowheads="1"/>
            </p:cNvSpPr>
            <p:nvPr/>
          </p:nvSpPr>
          <p:spPr bwMode="auto">
            <a:xfrm>
              <a:off x="0" y="2478024"/>
              <a:ext cx="1866900" cy="42418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kern="100" dirty="0">
                  <a:solidFill>
                    <a:srgbClr val="000000"/>
                  </a:solidFill>
                  <a:effectLst/>
                  <a:latin typeface="Times New Roman" charset="0"/>
                  <a:cs typeface="Times New Roman" charset="0"/>
                </a:rPr>
                <a:t>得到发生气胸侧的胸廓区域</a:t>
              </a:r>
              <a:endParaRPr lang="zh-CN" kern="100" dirty="0">
                <a:effectLst/>
                <a:latin typeface="宋体" charset="-122"/>
                <a:cs typeface="宋体" charset="-122"/>
              </a:endParaRPr>
            </a:p>
          </p:txBody>
        </p:sp>
        <p:cxnSp>
          <p:nvCxnSpPr>
            <p:cNvPr id="12" name="直接箭头连接符 7"/>
            <p:cNvCxnSpPr>
              <a:cxnSpLocks noChangeShapeType="1"/>
            </p:cNvCxnSpPr>
            <p:nvPr/>
          </p:nvCxnSpPr>
          <p:spPr bwMode="auto">
            <a:xfrm>
              <a:off x="868680" y="2276856"/>
              <a:ext cx="0" cy="179705"/>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grpSp>
      <p:grpSp>
        <p:nvGrpSpPr>
          <p:cNvPr id="20" name="组 19"/>
          <p:cNvGrpSpPr/>
          <p:nvPr/>
        </p:nvGrpSpPr>
        <p:grpSpPr>
          <a:xfrm>
            <a:off x="3449039" y="1694061"/>
            <a:ext cx="1860379" cy="2191668"/>
            <a:chOff x="3449039" y="1694061"/>
            <a:chExt cx="1860379" cy="2191668"/>
          </a:xfrm>
        </p:grpSpPr>
        <p:pic>
          <p:nvPicPr>
            <p:cNvPr id="13" name="图片 1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9039" y="1694061"/>
              <a:ext cx="1860379" cy="1814115"/>
            </a:xfrm>
            <a:prstGeom prst="rect">
              <a:avLst/>
            </a:prstGeom>
            <a:noFill/>
            <a:ln>
              <a:noFill/>
            </a:ln>
          </p:spPr>
        </p:pic>
        <p:sp>
          <p:nvSpPr>
            <p:cNvPr id="19" name="文本框 18"/>
            <p:cNvSpPr txBox="1"/>
            <p:nvPr/>
          </p:nvSpPr>
          <p:spPr>
            <a:xfrm>
              <a:off x="3708611" y="3516397"/>
              <a:ext cx="1369286" cy="369332"/>
            </a:xfrm>
            <a:prstGeom prst="rect">
              <a:avLst/>
            </a:prstGeom>
            <a:noFill/>
          </p:spPr>
          <p:txBody>
            <a:bodyPr wrap="none" rtlCol="0">
              <a:spAutoFit/>
            </a:bodyPr>
            <a:lstStyle/>
            <a:p>
              <a:r>
                <a:rPr kumimoji="1" lang="zh-CN" altLang="en-US" dirty="0" smtClean="0"/>
                <a:t>原始</a:t>
              </a:r>
              <a:r>
                <a:rPr kumimoji="1" lang="en-US" altLang="zh-CN" dirty="0" smtClean="0"/>
                <a:t>CT</a:t>
              </a:r>
              <a:r>
                <a:rPr kumimoji="1" lang="zh-CN" altLang="en-US" dirty="0" smtClean="0"/>
                <a:t>图像</a:t>
              </a:r>
              <a:endParaRPr kumimoji="1" lang="zh-CN" altLang="en-US" dirty="0"/>
            </a:p>
          </p:txBody>
        </p:sp>
      </p:grpSp>
      <p:grpSp>
        <p:nvGrpSpPr>
          <p:cNvPr id="22" name="组 21"/>
          <p:cNvGrpSpPr/>
          <p:nvPr/>
        </p:nvGrpSpPr>
        <p:grpSpPr>
          <a:xfrm>
            <a:off x="5510862" y="1701291"/>
            <a:ext cx="1656652" cy="2191999"/>
            <a:chOff x="5510862" y="1701291"/>
            <a:chExt cx="1656652" cy="2191999"/>
          </a:xfrm>
        </p:grpSpPr>
        <p:pic>
          <p:nvPicPr>
            <p:cNvPr id="14" name="图片 13"/>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0862" y="1701291"/>
              <a:ext cx="1656652" cy="1806885"/>
            </a:xfrm>
            <a:prstGeom prst="rect">
              <a:avLst/>
            </a:prstGeom>
            <a:noFill/>
            <a:ln>
              <a:noFill/>
            </a:ln>
          </p:spPr>
        </p:pic>
        <p:sp>
          <p:nvSpPr>
            <p:cNvPr id="21" name="文本框 20"/>
            <p:cNvSpPr txBox="1"/>
            <p:nvPr/>
          </p:nvSpPr>
          <p:spPr>
            <a:xfrm>
              <a:off x="5794931" y="3523958"/>
              <a:ext cx="1107996" cy="369332"/>
            </a:xfrm>
            <a:prstGeom prst="rect">
              <a:avLst/>
            </a:prstGeom>
            <a:noFill/>
          </p:spPr>
          <p:txBody>
            <a:bodyPr wrap="none" rtlCol="0">
              <a:spAutoFit/>
            </a:bodyPr>
            <a:lstStyle/>
            <a:p>
              <a:r>
                <a:rPr kumimoji="1" lang="zh-CN" altLang="en-US" smtClean="0"/>
                <a:t>主体区域</a:t>
              </a:r>
              <a:endParaRPr kumimoji="1" lang="zh-CN" altLang="en-US"/>
            </a:p>
          </p:txBody>
        </p:sp>
      </p:grpSp>
      <p:grpSp>
        <p:nvGrpSpPr>
          <p:cNvPr id="24" name="组 23"/>
          <p:cNvGrpSpPr/>
          <p:nvPr/>
        </p:nvGrpSpPr>
        <p:grpSpPr>
          <a:xfrm>
            <a:off x="7300452" y="1701290"/>
            <a:ext cx="1681316" cy="2184957"/>
            <a:chOff x="7300452" y="1701290"/>
            <a:chExt cx="1681316" cy="2184957"/>
          </a:xfrm>
        </p:grpSpPr>
        <p:pic>
          <p:nvPicPr>
            <p:cNvPr id="15" name="图片 1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0452" y="1701290"/>
              <a:ext cx="1681316" cy="1806886"/>
            </a:xfrm>
            <a:prstGeom prst="rect">
              <a:avLst/>
            </a:prstGeom>
            <a:noFill/>
            <a:ln>
              <a:noFill/>
            </a:ln>
          </p:spPr>
        </p:pic>
        <p:sp>
          <p:nvSpPr>
            <p:cNvPr id="23" name="文本框 22"/>
            <p:cNvSpPr txBox="1"/>
            <p:nvPr/>
          </p:nvSpPr>
          <p:spPr>
            <a:xfrm>
              <a:off x="7596853" y="3516915"/>
              <a:ext cx="1107996" cy="369332"/>
            </a:xfrm>
            <a:prstGeom prst="rect">
              <a:avLst/>
            </a:prstGeom>
            <a:noFill/>
          </p:spPr>
          <p:txBody>
            <a:bodyPr wrap="none" rtlCol="0">
              <a:spAutoFit/>
            </a:bodyPr>
            <a:lstStyle/>
            <a:p>
              <a:r>
                <a:rPr kumimoji="1" lang="zh-CN" altLang="en-US" smtClean="0"/>
                <a:t>内部腔体</a:t>
              </a:r>
              <a:endParaRPr kumimoji="1" lang="zh-CN" altLang="en-US"/>
            </a:p>
          </p:txBody>
        </p:sp>
      </p:grpSp>
      <p:grpSp>
        <p:nvGrpSpPr>
          <p:cNvPr id="26" name="组 25"/>
          <p:cNvGrpSpPr/>
          <p:nvPr/>
        </p:nvGrpSpPr>
        <p:grpSpPr>
          <a:xfrm>
            <a:off x="3467350" y="4190186"/>
            <a:ext cx="1851809" cy="2521788"/>
            <a:chOff x="3467350" y="4190186"/>
            <a:chExt cx="1851809" cy="2521788"/>
          </a:xfrm>
        </p:grpSpPr>
        <p:pic>
          <p:nvPicPr>
            <p:cNvPr id="16" name="图片 15"/>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67350" y="4190186"/>
              <a:ext cx="1851809" cy="1861826"/>
            </a:xfrm>
            <a:prstGeom prst="rect">
              <a:avLst/>
            </a:prstGeom>
            <a:noFill/>
            <a:ln>
              <a:noFill/>
            </a:ln>
          </p:spPr>
        </p:pic>
        <p:sp>
          <p:nvSpPr>
            <p:cNvPr id="25" name="文本框 24"/>
            <p:cNvSpPr txBox="1"/>
            <p:nvPr/>
          </p:nvSpPr>
          <p:spPr>
            <a:xfrm>
              <a:off x="3600122" y="6052012"/>
              <a:ext cx="1558212" cy="659962"/>
            </a:xfrm>
            <a:prstGeom prst="rect">
              <a:avLst/>
            </a:prstGeom>
            <a:noFill/>
          </p:spPr>
          <p:txBody>
            <a:bodyPr wrap="square" rtlCol="0">
              <a:spAutoFit/>
            </a:bodyPr>
            <a:lstStyle/>
            <a:p>
              <a:r>
                <a:rPr kumimoji="1" lang="zh-CN" altLang="en-US" dirty="0" smtClean="0"/>
                <a:t>去除干扰后的</a:t>
              </a:r>
              <a:endParaRPr kumimoji="1" lang="en-US" altLang="zh-CN" dirty="0" smtClean="0"/>
            </a:p>
            <a:p>
              <a:pPr algn="ctr"/>
              <a:r>
                <a:rPr kumimoji="1" lang="zh-CN" altLang="en-US" dirty="0" smtClean="0"/>
                <a:t>胸廓区域</a:t>
              </a:r>
              <a:endParaRPr kumimoji="1" lang="zh-CN" altLang="en-US" dirty="0"/>
            </a:p>
          </p:txBody>
        </p:sp>
      </p:grpSp>
      <p:grpSp>
        <p:nvGrpSpPr>
          <p:cNvPr id="28" name="组 27"/>
          <p:cNvGrpSpPr/>
          <p:nvPr/>
        </p:nvGrpSpPr>
        <p:grpSpPr>
          <a:xfrm>
            <a:off x="5520603" y="4214629"/>
            <a:ext cx="1656652" cy="2206715"/>
            <a:chOff x="5520603" y="4214629"/>
            <a:chExt cx="1656652" cy="2206715"/>
          </a:xfrm>
        </p:grpSpPr>
        <p:pic>
          <p:nvPicPr>
            <p:cNvPr id="17" name="图片 16"/>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20603" y="4214629"/>
              <a:ext cx="1656652" cy="1837383"/>
            </a:xfrm>
            <a:prstGeom prst="rect">
              <a:avLst/>
            </a:prstGeom>
            <a:noFill/>
            <a:ln>
              <a:noFill/>
            </a:ln>
          </p:spPr>
        </p:pic>
        <p:sp>
          <p:nvSpPr>
            <p:cNvPr id="27" name="文本框 26"/>
            <p:cNvSpPr txBox="1"/>
            <p:nvPr/>
          </p:nvSpPr>
          <p:spPr>
            <a:xfrm>
              <a:off x="5794931" y="6052012"/>
              <a:ext cx="1107996" cy="369332"/>
            </a:xfrm>
            <a:prstGeom prst="rect">
              <a:avLst/>
            </a:prstGeom>
            <a:noFill/>
          </p:spPr>
          <p:txBody>
            <a:bodyPr wrap="none" rtlCol="0">
              <a:spAutoFit/>
            </a:bodyPr>
            <a:lstStyle/>
            <a:p>
              <a:r>
                <a:rPr kumimoji="1" lang="zh-CN" altLang="en-US" smtClean="0"/>
                <a:t>气胸区域</a:t>
              </a:r>
              <a:endParaRPr kumimoji="1" lang="zh-CN" altLang="en-US"/>
            </a:p>
          </p:txBody>
        </p:sp>
      </p:grpSp>
      <p:grpSp>
        <p:nvGrpSpPr>
          <p:cNvPr id="30" name="组 29"/>
          <p:cNvGrpSpPr/>
          <p:nvPr/>
        </p:nvGrpSpPr>
        <p:grpSpPr>
          <a:xfrm>
            <a:off x="7310193" y="4190685"/>
            <a:ext cx="1681316" cy="2521289"/>
            <a:chOff x="7310193" y="4190685"/>
            <a:chExt cx="1681316" cy="2521289"/>
          </a:xfrm>
        </p:grpSpPr>
        <p:pic>
          <p:nvPicPr>
            <p:cNvPr id="18" name="图片 17" descr="../../文献/气道狭窄/111.jpg"/>
            <p:cNvPicPr/>
            <p:nvPr/>
          </p:nvPicPr>
          <p:blipFill>
            <a:blip r:embed="rId8">
              <a:extLst>
                <a:ext uri="{28A0092B-C50C-407E-A947-70E740481C1C}">
                  <a14:useLocalDpi xmlns:a14="http://schemas.microsoft.com/office/drawing/2010/main" val="0"/>
                </a:ext>
              </a:extLst>
            </a:blip>
            <a:srcRect/>
            <a:stretch>
              <a:fillRect/>
            </a:stretch>
          </p:blipFill>
          <p:spPr bwMode="auto">
            <a:xfrm>
              <a:off x="7310193" y="4190685"/>
              <a:ext cx="1681316" cy="1861327"/>
            </a:xfrm>
            <a:prstGeom prst="rect">
              <a:avLst/>
            </a:prstGeom>
            <a:noFill/>
            <a:ln>
              <a:noFill/>
            </a:ln>
          </p:spPr>
        </p:pic>
        <p:sp>
          <p:nvSpPr>
            <p:cNvPr id="29" name="文本框 28"/>
            <p:cNvSpPr txBox="1"/>
            <p:nvPr/>
          </p:nvSpPr>
          <p:spPr>
            <a:xfrm>
              <a:off x="7310193" y="6065643"/>
              <a:ext cx="1569660" cy="646331"/>
            </a:xfrm>
            <a:prstGeom prst="rect">
              <a:avLst/>
            </a:prstGeom>
            <a:noFill/>
          </p:spPr>
          <p:txBody>
            <a:bodyPr wrap="none" rtlCol="0">
              <a:spAutoFit/>
            </a:bodyPr>
            <a:lstStyle/>
            <a:p>
              <a:r>
                <a:rPr kumimoji="1" lang="zh-CN" altLang="en-US" dirty="0" smtClean="0"/>
                <a:t>发生气胸侧的</a:t>
              </a:r>
              <a:endParaRPr kumimoji="1" lang="en-US" altLang="zh-CN" dirty="0" smtClean="0"/>
            </a:p>
            <a:p>
              <a:pPr algn="ctr"/>
              <a:r>
                <a:rPr kumimoji="1" lang="zh-CN" altLang="en-US" dirty="0" smtClean="0"/>
                <a:t>胸廓区域</a:t>
              </a:r>
              <a:endParaRPr kumimoji="1" lang="zh-CN" altLang="en-US" dirty="0"/>
            </a:p>
          </p:txBody>
        </p:sp>
      </p:grpSp>
    </p:spTree>
    <p:extLst>
      <p:ext uri="{BB962C8B-B14F-4D97-AF65-F5344CB8AC3E}">
        <p14:creationId xmlns:p14="http://schemas.microsoft.com/office/powerpoint/2010/main" val="225833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zh-CN" dirty="0"/>
              <a:t>去除气管支气管、食道</a:t>
            </a:r>
            <a:r>
              <a:rPr lang="zh-CN" altLang="zh-CN" dirty="0" smtClean="0"/>
              <a:t>等干扰</a:t>
            </a:r>
            <a:endParaRPr lang="zh-CN" altLang="zh-CN" dirty="0"/>
          </a:p>
        </p:txBody>
      </p:sp>
      <p:sp>
        <p:nvSpPr>
          <p:cNvPr id="15" name="内容占位符 4"/>
          <p:cNvSpPr txBox="1">
            <a:spLocks/>
          </p:cNvSpPr>
          <p:nvPr/>
        </p:nvSpPr>
        <p:spPr>
          <a:xfrm>
            <a:off x="494025" y="1734839"/>
            <a:ext cx="8372163" cy="1613045"/>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t>依据：面积和圆形度（</a:t>
            </a:r>
            <a:r>
              <a:rPr lang="zh-CN" altLang="zh-CN" sz="2000" dirty="0"/>
              <a:t>面积在</a:t>
            </a:r>
            <a:r>
              <a:rPr lang="en-US" altLang="zh-CN" sz="2000" dirty="0"/>
              <a:t>20</a:t>
            </a:r>
            <a:r>
              <a:rPr lang="zh-CN" altLang="zh-CN" sz="2000" dirty="0"/>
              <a:t>～</a:t>
            </a:r>
            <a:r>
              <a:rPr lang="en-US" altLang="zh-CN" sz="2000" dirty="0"/>
              <a:t>500</a:t>
            </a:r>
            <a:r>
              <a:rPr lang="zh-CN" altLang="zh-CN" sz="2000" dirty="0"/>
              <a:t>之间且圆形度大于</a:t>
            </a:r>
            <a:r>
              <a:rPr lang="en-US" altLang="zh-CN" sz="2000" dirty="0"/>
              <a:t>0.8</a:t>
            </a:r>
            <a:r>
              <a:rPr lang="zh-CN" altLang="zh-CN" sz="2000" dirty="0"/>
              <a:t>的部分判定为气管支气管等</a:t>
            </a:r>
            <a:r>
              <a:rPr lang="zh-CN" altLang="zh-CN" sz="2000" dirty="0"/>
              <a:t> </a:t>
            </a:r>
            <a:r>
              <a:rPr lang="zh-CN" altLang="en-US" sz="2000" dirty="0" smtClean="0"/>
              <a:t>）</a:t>
            </a:r>
            <a:endParaRPr lang="en-US" altLang="zh-CN" sz="2000" dirty="0" smtClean="0"/>
          </a:p>
        </p:txBody>
      </p:sp>
      <p:sp>
        <p:nvSpPr>
          <p:cNvPr id="5" name="Rectangle 2"/>
          <p:cNvSpPr>
            <a:spLocks noChangeArrowheads="1"/>
          </p:cNvSpPr>
          <p:nvPr/>
        </p:nvSpPr>
        <p:spPr bwMode="auto">
          <a:xfrm>
            <a:off x="663677" y="2654709"/>
            <a:ext cx="1372503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494025" y="8745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 name="组 7"/>
          <p:cNvGrpSpPr/>
          <p:nvPr/>
        </p:nvGrpSpPr>
        <p:grpSpPr>
          <a:xfrm>
            <a:off x="663677" y="2699298"/>
            <a:ext cx="4542504" cy="864000"/>
            <a:chOff x="506655" y="2677568"/>
            <a:chExt cx="4906633" cy="878229"/>
          </a:xfrm>
        </p:grpSpPr>
        <p:pic>
          <p:nvPicPr>
            <p:cNvPr id="1027"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45483" y="2677568"/>
              <a:ext cx="3567805" cy="87822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506655" y="3029409"/>
              <a:ext cx="1338828" cy="369332"/>
            </a:xfrm>
            <a:prstGeom prst="rect">
              <a:avLst/>
            </a:prstGeom>
            <a:noFill/>
          </p:spPr>
          <p:txBody>
            <a:bodyPr wrap="none" rtlCol="0">
              <a:spAutoFit/>
            </a:bodyPr>
            <a:lstStyle/>
            <a:p>
              <a:r>
                <a:rPr kumimoji="1" lang="zh-CN" altLang="en-US" smtClean="0"/>
                <a:t>等效直径：</a:t>
              </a:r>
              <a:endParaRPr kumimoji="1" lang="zh-CN" altLang="en-US"/>
            </a:p>
          </p:txBody>
        </p:sp>
      </p:grpSp>
      <p:grpSp>
        <p:nvGrpSpPr>
          <p:cNvPr id="10" name="组 9"/>
          <p:cNvGrpSpPr/>
          <p:nvPr/>
        </p:nvGrpSpPr>
        <p:grpSpPr>
          <a:xfrm>
            <a:off x="663677" y="3687058"/>
            <a:ext cx="4793226" cy="805224"/>
            <a:chOff x="270932" y="3616642"/>
            <a:chExt cx="5142356" cy="878228"/>
          </a:xfrm>
        </p:grpSpPr>
        <p:pic>
          <p:nvPicPr>
            <p:cNvPr id="1025" name="Picture 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78928" y="3616642"/>
              <a:ext cx="4034360" cy="878228"/>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p:cNvSpPr txBox="1"/>
            <p:nvPr/>
          </p:nvSpPr>
          <p:spPr>
            <a:xfrm>
              <a:off x="270932" y="3893434"/>
              <a:ext cx="1107996" cy="369332"/>
            </a:xfrm>
            <a:prstGeom prst="rect">
              <a:avLst/>
            </a:prstGeom>
            <a:noFill/>
          </p:spPr>
          <p:txBody>
            <a:bodyPr wrap="none" rtlCol="0">
              <a:spAutoFit/>
            </a:bodyPr>
            <a:lstStyle/>
            <a:p>
              <a:r>
                <a:rPr kumimoji="1" lang="zh-CN" altLang="en-US" smtClean="0"/>
                <a:t>圆形度：</a:t>
              </a:r>
              <a:endParaRPr kumimoji="1" lang="zh-CN" altLang="en-US"/>
            </a:p>
          </p:txBody>
        </p:sp>
      </p:grpSp>
      <p:grpSp>
        <p:nvGrpSpPr>
          <p:cNvPr id="17" name="组 16"/>
          <p:cNvGrpSpPr/>
          <p:nvPr/>
        </p:nvGrpSpPr>
        <p:grpSpPr>
          <a:xfrm>
            <a:off x="5878174" y="2461025"/>
            <a:ext cx="3090635" cy="2851661"/>
            <a:chOff x="5878174" y="2461025"/>
            <a:chExt cx="3090635" cy="2851661"/>
          </a:xfrm>
        </p:grpSpPr>
        <p:pic>
          <p:nvPicPr>
            <p:cNvPr id="21" name="图片 2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8174" y="2461025"/>
              <a:ext cx="3090635" cy="2452067"/>
            </a:xfrm>
            <a:prstGeom prst="rect">
              <a:avLst/>
            </a:prstGeom>
            <a:noFill/>
            <a:ln>
              <a:noFill/>
            </a:ln>
          </p:spPr>
        </p:pic>
        <p:sp>
          <p:nvSpPr>
            <p:cNvPr id="16" name="文本框 15"/>
            <p:cNvSpPr txBox="1"/>
            <p:nvPr/>
          </p:nvSpPr>
          <p:spPr>
            <a:xfrm>
              <a:off x="6869493" y="4943354"/>
              <a:ext cx="1107996" cy="369332"/>
            </a:xfrm>
            <a:prstGeom prst="rect">
              <a:avLst/>
            </a:prstGeom>
            <a:noFill/>
          </p:spPr>
          <p:txBody>
            <a:bodyPr wrap="none" rtlCol="0">
              <a:spAutoFit/>
            </a:bodyPr>
            <a:lstStyle/>
            <a:p>
              <a:r>
                <a:rPr kumimoji="1" lang="zh-CN" altLang="en-US" smtClean="0"/>
                <a:t>胸廓区域</a:t>
              </a:r>
              <a:endParaRPr kumimoji="1" lang="zh-CN" altLang="en-US"/>
            </a:p>
          </p:txBody>
        </p:sp>
      </p:grpSp>
    </p:spTree>
    <p:extLst>
      <p:ext uri="{BB962C8B-B14F-4D97-AF65-F5344CB8AC3E}">
        <p14:creationId xmlns:p14="http://schemas.microsoft.com/office/powerpoint/2010/main" val="1830607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469125" y="4299787"/>
            <a:ext cx="5820358" cy="468179"/>
          </a:xfrm>
        </p:spPr>
        <p:txBody>
          <a:bodyPr/>
          <a:lstStyle/>
          <a:p>
            <a:r>
              <a:rPr lang="zh-CN" altLang="en-US" dirty="0" smtClean="0"/>
              <a:t>林迪</a:t>
            </a:r>
            <a:endParaRPr lang="zh-CN" altLang="en-US" dirty="0"/>
          </a:p>
        </p:txBody>
      </p:sp>
      <p:sp>
        <p:nvSpPr>
          <p:cNvPr id="6" name="文本占位符 5"/>
          <p:cNvSpPr>
            <a:spLocks noGrp="1"/>
          </p:cNvSpPr>
          <p:nvPr>
            <p:ph type="body" sz="quarter" idx="10"/>
          </p:nvPr>
        </p:nvSpPr>
        <p:spPr/>
        <p:txBody>
          <a:bodyPr>
            <a:normAutofit/>
          </a:bodyPr>
          <a:lstStyle/>
          <a:p>
            <a:r>
              <a:rPr lang="en-US" altLang="zh-CN" dirty="0" smtClean="0"/>
              <a:t>2018</a:t>
            </a:r>
            <a:r>
              <a:rPr lang="zh-CN" altLang="en-US" dirty="0" smtClean="0"/>
              <a:t>年</a:t>
            </a:r>
            <a:r>
              <a:rPr lang="en-US" altLang="zh-CN" dirty="0"/>
              <a:t>6</a:t>
            </a:r>
            <a:r>
              <a:rPr lang="zh-CN" altLang="en-US" dirty="0" smtClean="0"/>
              <a:t>月</a:t>
            </a:r>
            <a:r>
              <a:rPr lang="en-US" altLang="zh-CN" dirty="0" smtClean="0"/>
              <a:t>13</a:t>
            </a:r>
            <a:r>
              <a:rPr lang="zh-CN" altLang="en-US" dirty="0" smtClean="0"/>
              <a:t>日</a:t>
            </a:r>
            <a:endParaRPr lang="zh-CN" altLang="en-US" dirty="0"/>
          </a:p>
        </p:txBody>
      </p:sp>
      <p:sp>
        <p:nvSpPr>
          <p:cNvPr id="7" name="副标题 4"/>
          <p:cNvSpPr txBox="1">
            <a:spLocks/>
          </p:cNvSpPr>
          <p:nvPr/>
        </p:nvSpPr>
        <p:spPr>
          <a:xfrm>
            <a:off x="469125" y="4804887"/>
            <a:ext cx="5820358" cy="468179"/>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SzPct val="100000"/>
              <a:buFont typeface="Calibri" panose="020F0502020204030204" pitchFamily="34" charset="0"/>
              <a:buNone/>
              <a:defRPr lang="zh-CN" altLang="en-US" sz="2400" b="0" kern="1200">
                <a:solidFill>
                  <a:schemeClr val="bg1"/>
                </a:solidFill>
                <a:latin typeface="+mn-ea"/>
                <a:ea typeface="+mn-ea"/>
                <a:cs typeface="+mj-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mtClean="0"/>
              <a:t>信息工程</a:t>
            </a:r>
            <a:endParaRPr lang="zh-CN" altLang="en-US" dirty="0"/>
          </a:p>
        </p:txBody>
      </p:sp>
      <p:sp>
        <p:nvSpPr>
          <p:cNvPr id="8" name="副标题 4"/>
          <p:cNvSpPr txBox="1">
            <a:spLocks/>
          </p:cNvSpPr>
          <p:nvPr/>
        </p:nvSpPr>
        <p:spPr>
          <a:xfrm>
            <a:off x="469125" y="5309987"/>
            <a:ext cx="5820358" cy="468179"/>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SzPct val="100000"/>
              <a:buFont typeface="Calibri" panose="020F0502020204030204" pitchFamily="34" charset="0"/>
              <a:buNone/>
              <a:defRPr lang="zh-CN" altLang="en-US" sz="2400" b="0" kern="1200">
                <a:solidFill>
                  <a:schemeClr val="bg1"/>
                </a:solidFill>
                <a:latin typeface="+mn-ea"/>
                <a:ea typeface="+mn-ea"/>
                <a:cs typeface="+mj-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指导老师：徐奕，杨宇红</a:t>
            </a:r>
            <a:endParaRPr lang="zh-CN" altLang="en-US" dirty="0"/>
          </a:p>
        </p:txBody>
      </p:sp>
    </p:spTree>
    <p:extLst>
      <p:ext uri="{BB962C8B-B14F-4D97-AF65-F5344CB8AC3E}">
        <p14:creationId xmlns:p14="http://schemas.microsoft.com/office/powerpoint/2010/main" val="3723609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smtClean="0"/>
              <a:t>实验结果</a:t>
            </a:r>
            <a:endParaRPr lang="zh-CN" altLang="zh-CN" dirty="0"/>
          </a:p>
        </p:txBody>
      </p:sp>
      <p:sp>
        <p:nvSpPr>
          <p:cNvPr id="15" name="内容占位符 4"/>
          <p:cNvSpPr txBox="1">
            <a:spLocks/>
          </p:cNvSpPr>
          <p:nvPr/>
        </p:nvSpPr>
        <p:spPr>
          <a:xfrm>
            <a:off x="494025" y="1734839"/>
            <a:ext cx="8372163" cy="1436063"/>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t>用工作站对数据集手工标注</a:t>
            </a:r>
            <a:endParaRPr lang="en-US" altLang="zh-CN" sz="2000" dirty="0" smtClean="0"/>
          </a:p>
        </p:txBody>
      </p:sp>
      <p:sp>
        <p:nvSpPr>
          <p:cNvPr id="5" name="Rectangle 2"/>
          <p:cNvSpPr>
            <a:spLocks noChangeArrowheads="1"/>
          </p:cNvSpPr>
          <p:nvPr/>
        </p:nvSpPr>
        <p:spPr bwMode="auto">
          <a:xfrm>
            <a:off x="663677" y="2654709"/>
            <a:ext cx="1372503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494025" y="8745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 3"/>
          <p:cNvGrpSpPr/>
          <p:nvPr/>
        </p:nvGrpSpPr>
        <p:grpSpPr>
          <a:xfrm>
            <a:off x="324373" y="2452871"/>
            <a:ext cx="4077975" cy="4028622"/>
            <a:chOff x="324373" y="2452871"/>
            <a:chExt cx="4077975" cy="4028622"/>
          </a:xfrm>
        </p:grpSpPr>
        <p:pic>
          <p:nvPicPr>
            <p:cNvPr id="17" name="图片 16"/>
            <p:cNvPicPr/>
            <p:nvPr/>
          </p:nvPicPr>
          <p:blipFill>
            <a:blip r:embed="rId3"/>
            <a:stretch>
              <a:fillRect/>
            </a:stretch>
          </p:blipFill>
          <p:spPr>
            <a:xfrm>
              <a:off x="324373" y="2452871"/>
              <a:ext cx="4077975" cy="3593969"/>
            </a:xfrm>
            <a:prstGeom prst="rect">
              <a:avLst/>
            </a:prstGeom>
          </p:spPr>
        </p:pic>
        <p:sp>
          <p:nvSpPr>
            <p:cNvPr id="3" name="文本框 2"/>
            <p:cNvSpPr txBox="1"/>
            <p:nvPr/>
          </p:nvSpPr>
          <p:spPr>
            <a:xfrm>
              <a:off x="1347697" y="6112161"/>
              <a:ext cx="2031325" cy="369332"/>
            </a:xfrm>
            <a:prstGeom prst="rect">
              <a:avLst/>
            </a:prstGeom>
            <a:noFill/>
          </p:spPr>
          <p:txBody>
            <a:bodyPr wrap="none" rtlCol="0">
              <a:spAutoFit/>
            </a:bodyPr>
            <a:lstStyle/>
            <a:p>
              <a:r>
                <a:rPr kumimoji="1" lang="zh-CN" altLang="en-US" smtClean="0"/>
                <a:t>气胸区域手工标注</a:t>
              </a:r>
              <a:endParaRPr kumimoji="1" lang="zh-CN" altLang="en-US"/>
            </a:p>
          </p:txBody>
        </p:sp>
      </p:grpSp>
      <p:grpSp>
        <p:nvGrpSpPr>
          <p:cNvPr id="13" name="组 12"/>
          <p:cNvGrpSpPr/>
          <p:nvPr/>
        </p:nvGrpSpPr>
        <p:grpSpPr>
          <a:xfrm>
            <a:off x="4572000" y="2452871"/>
            <a:ext cx="4463840" cy="4023984"/>
            <a:chOff x="4572000" y="2452871"/>
            <a:chExt cx="4463840" cy="4023984"/>
          </a:xfrm>
        </p:grpSpPr>
        <p:pic>
          <p:nvPicPr>
            <p:cNvPr id="18" name="图片 17"/>
            <p:cNvPicPr/>
            <p:nvPr/>
          </p:nvPicPr>
          <p:blipFill>
            <a:blip r:embed="rId4"/>
            <a:stretch>
              <a:fillRect/>
            </a:stretch>
          </p:blipFill>
          <p:spPr>
            <a:xfrm>
              <a:off x="4572000" y="2452871"/>
              <a:ext cx="4463840" cy="3593970"/>
            </a:xfrm>
            <a:prstGeom prst="rect">
              <a:avLst/>
            </a:prstGeom>
          </p:spPr>
        </p:pic>
        <p:sp>
          <p:nvSpPr>
            <p:cNvPr id="10" name="文本框 9"/>
            <p:cNvSpPr txBox="1"/>
            <p:nvPr/>
          </p:nvSpPr>
          <p:spPr>
            <a:xfrm>
              <a:off x="5211176" y="6107523"/>
              <a:ext cx="3185487" cy="369332"/>
            </a:xfrm>
            <a:prstGeom prst="rect">
              <a:avLst/>
            </a:prstGeom>
            <a:noFill/>
          </p:spPr>
          <p:txBody>
            <a:bodyPr wrap="none" rtlCol="0">
              <a:spAutoFit/>
            </a:bodyPr>
            <a:lstStyle/>
            <a:p>
              <a:r>
                <a:rPr kumimoji="1" lang="zh-CN" altLang="en-US" dirty="0" smtClean="0"/>
                <a:t>含气胸一侧胸廓</a:t>
              </a:r>
              <a:r>
                <a:rPr kumimoji="1" lang="zh-CN" altLang="en-US" smtClean="0"/>
                <a:t>区域手工标注</a:t>
              </a:r>
              <a:endParaRPr kumimoji="1" lang="zh-CN" altLang="en-US"/>
            </a:p>
          </p:txBody>
        </p:sp>
      </p:grpSp>
      <mc:AlternateContent xmlns:mc="http://schemas.openxmlformats.org/markup-compatibility/2006">
        <mc:Choice xmlns:a14="http://schemas.microsoft.com/office/drawing/2010/main" Requires="a14">
          <p:sp>
            <p:nvSpPr>
              <p:cNvPr id="14" name="文本框 13"/>
              <p:cNvSpPr txBox="1"/>
              <p:nvPr/>
            </p:nvSpPr>
            <p:spPr>
              <a:xfrm>
                <a:off x="4680106" y="1756673"/>
                <a:ext cx="3370052" cy="537006"/>
              </a:xfrm>
              <a:prstGeom prst="rect">
                <a:avLst/>
              </a:prstGeom>
              <a:noFill/>
            </p:spPr>
            <p:txBody>
              <a:bodyPr wrap="square" rtlCol="0">
                <a:spAutoFit/>
              </a:bodyPr>
              <a:lstStyle/>
              <a:p>
                <a14:m>
                  <m:oMath xmlns:m="http://schemas.openxmlformats.org/officeDocument/2006/math">
                    <m:r>
                      <m:rPr>
                        <m:sty m:val="p"/>
                      </m:rPr>
                      <a:rPr lang="en-US" altLang="zh-CN" sz="2000"/>
                      <m:t>ratio</m:t>
                    </m:r>
                    <m:r>
                      <a:rPr lang="en-US" altLang="zh-CN" sz="2000"/>
                      <m:t>= </m:t>
                    </m:r>
                    <m:f>
                      <m:fPr>
                        <m:ctrlPr>
                          <a:rPr lang="zh-CN" altLang="zh-CN" sz="2000" i="1"/>
                        </m:ctrlPr>
                      </m:fPr>
                      <m:num>
                        <m:r>
                          <a:rPr lang="en-US" altLang="zh-CN" sz="2000"/>
                          <m:t>1912.4</m:t>
                        </m:r>
                        <m:r>
                          <m:rPr>
                            <m:sty m:val="p"/>
                          </m:rPr>
                          <a:rPr lang="en-US" altLang="zh-CN" sz="2000"/>
                          <m:t>cc</m:t>
                        </m:r>
                      </m:num>
                      <m:den>
                        <m:r>
                          <a:rPr lang="en-US" altLang="zh-CN" sz="2000"/>
                          <m:t>2778.5</m:t>
                        </m:r>
                        <m:r>
                          <a:rPr lang="en-US" altLang="zh-CN" sz="2000" i="1"/>
                          <m:t>9</m:t>
                        </m:r>
                        <m:r>
                          <a:rPr lang="en-US" altLang="zh-CN" sz="2000" i="1"/>
                          <m:t>𝑐𝑐</m:t>
                        </m:r>
                      </m:den>
                    </m:f>
                    <m:r>
                      <a:rPr lang="en-US" altLang="zh-CN" sz="2000" i="1"/>
                      <m:t>=0.6883</m:t>
                    </m:r>
                  </m:oMath>
                </a14:m>
                <a:r>
                  <a:rPr lang="zh-CN" altLang="zh-CN" sz="2000" dirty="0">
                    <a:effectLst/>
                  </a:rPr>
                  <a:t> </a:t>
                </a:r>
                <a:endParaRPr kumimoji="1" lang="zh-CN" altLang="en-US" sz="2000" dirty="0"/>
              </a:p>
            </p:txBody>
          </p:sp>
        </mc:Choice>
        <mc:Fallback>
          <p:sp>
            <p:nvSpPr>
              <p:cNvPr id="14" name="文本框 13"/>
              <p:cNvSpPr txBox="1">
                <a:spLocks noRot="1" noChangeAspect="1" noMove="1" noResize="1" noEditPoints="1" noAdjustHandles="1" noChangeArrowheads="1" noChangeShapeType="1" noTextEdit="1"/>
              </p:cNvSpPr>
              <p:nvPr/>
            </p:nvSpPr>
            <p:spPr>
              <a:xfrm>
                <a:off x="4680106" y="1756673"/>
                <a:ext cx="3370052" cy="537006"/>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41847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smtClean="0"/>
              <a:t>实验结果</a:t>
            </a:r>
            <a:endParaRPr lang="zh-CN" altLang="zh-CN" dirty="0"/>
          </a:p>
        </p:txBody>
      </p:sp>
      <p:sp>
        <p:nvSpPr>
          <p:cNvPr id="15" name="内容占位符 4"/>
          <p:cNvSpPr txBox="1">
            <a:spLocks/>
          </p:cNvSpPr>
          <p:nvPr/>
        </p:nvSpPr>
        <p:spPr>
          <a:xfrm>
            <a:off x="494025" y="1734839"/>
            <a:ext cx="8372163" cy="4813445"/>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latin typeface="+mn-ea"/>
              </a:rPr>
              <a:t>用工作站对数据集手工标注</a:t>
            </a:r>
            <a:endParaRPr lang="en-US" altLang="zh-CN" sz="2000" dirty="0" smtClean="0">
              <a:latin typeface="+mn-ea"/>
            </a:endParaRPr>
          </a:p>
          <a:p>
            <a:r>
              <a:rPr lang="zh-CN" altLang="en-US" sz="2000" dirty="0" smtClean="0">
                <a:latin typeface="+mn-ea"/>
              </a:rPr>
              <a:t>对比论文算法算出来的肺压缩比数值与手工计算数值的误差</a:t>
            </a:r>
            <a:endParaRPr lang="en-US" altLang="zh-CN" sz="2000" dirty="0" smtClean="0">
              <a:latin typeface="+mn-ea"/>
            </a:endParaRPr>
          </a:p>
          <a:p>
            <a:endParaRPr lang="en-US" altLang="zh-CN" sz="2000" dirty="0">
              <a:latin typeface="+mn-ea"/>
            </a:endParaRPr>
          </a:p>
          <a:p>
            <a:endParaRPr lang="en-US" altLang="zh-CN" sz="2000" dirty="0" smtClean="0">
              <a:latin typeface="+mn-ea"/>
            </a:endParaRPr>
          </a:p>
          <a:p>
            <a:r>
              <a:rPr lang="en-US" altLang="zh-CN" sz="2000" dirty="0" err="1">
                <a:latin typeface="+mn-ea"/>
              </a:rPr>
              <a:t>ratio_ground_truth</a:t>
            </a:r>
            <a:r>
              <a:rPr lang="zh-CN" altLang="zh-CN" sz="2000" dirty="0">
                <a:latin typeface="+mn-ea"/>
              </a:rPr>
              <a:t> </a:t>
            </a:r>
            <a:r>
              <a:rPr lang="en-US" altLang="zh-CN" sz="2000" dirty="0" smtClean="0">
                <a:latin typeface="+mn-ea"/>
              </a:rPr>
              <a:t>=</a:t>
            </a:r>
            <a:r>
              <a:rPr lang="zh-CN" altLang="en-US" sz="2000" dirty="0" smtClean="0">
                <a:latin typeface="+mn-ea"/>
              </a:rPr>
              <a:t> </a:t>
            </a:r>
            <a:r>
              <a:rPr lang="en-US" altLang="zh-CN" sz="2000" dirty="0" smtClean="0">
                <a:latin typeface="+mn-ea"/>
              </a:rPr>
              <a:t>0.6883</a:t>
            </a:r>
          </a:p>
          <a:p>
            <a:r>
              <a:rPr lang="en-US" altLang="zh-CN" sz="2000" dirty="0" err="1" smtClean="0">
                <a:latin typeface="+mn-ea"/>
              </a:rPr>
              <a:t>ratio_real</a:t>
            </a:r>
            <a:r>
              <a:rPr lang="zh-CN" altLang="en-US" sz="2000" dirty="0" smtClean="0">
                <a:latin typeface="+mn-ea"/>
              </a:rPr>
              <a:t> </a:t>
            </a:r>
            <a:r>
              <a:rPr lang="en-US" altLang="zh-CN" sz="2000" dirty="0" smtClean="0">
                <a:latin typeface="+mn-ea"/>
              </a:rPr>
              <a:t>=</a:t>
            </a:r>
            <a:r>
              <a:rPr lang="zh-CN" altLang="en-US" sz="2000" dirty="0" smtClean="0">
                <a:latin typeface="+mn-ea"/>
              </a:rPr>
              <a:t> </a:t>
            </a:r>
            <a:r>
              <a:rPr lang="en-US" altLang="zh-CN" sz="2000" dirty="0" smtClean="0">
                <a:latin typeface="+mn-ea"/>
              </a:rPr>
              <a:t>0.6814</a:t>
            </a:r>
          </a:p>
          <a:p>
            <a:endParaRPr lang="en-US" altLang="zh-CN" sz="2000" dirty="0">
              <a:latin typeface="+mn-ea"/>
            </a:endParaRPr>
          </a:p>
          <a:p>
            <a:endParaRPr lang="en-US" altLang="zh-CN" sz="2000" dirty="0" smtClean="0">
              <a:latin typeface="+mn-ea"/>
            </a:endParaRPr>
          </a:p>
          <a:p>
            <a:r>
              <a:rPr lang="zh-CN" altLang="zh-CN" sz="2000" dirty="0">
                <a:latin typeface="+mn-ea"/>
              </a:rPr>
              <a:t>误差率为</a:t>
            </a:r>
            <a:r>
              <a:rPr lang="en-US" altLang="zh-CN" sz="2000" dirty="0">
                <a:latin typeface="+mn-ea"/>
              </a:rPr>
              <a:t>1.00%</a:t>
            </a:r>
            <a:r>
              <a:rPr lang="zh-CN" altLang="zh-CN" sz="2000" dirty="0">
                <a:latin typeface="+mn-ea"/>
              </a:rPr>
              <a:t>。测多组数据后取均值计算得算法的局部狭窄程度误差约为</a:t>
            </a:r>
            <a:r>
              <a:rPr lang="en-US" altLang="zh-CN" sz="2000" dirty="0">
                <a:latin typeface="+mn-ea"/>
              </a:rPr>
              <a:t>2.57%</a:t>
            </a:r>
            <a:r>
              <a:rPr lang="zh-CN" altLang="zh-CN" sz="2000" dirty="0">
                <a:latin typeface="+mn-ea"/>
              </a:rPr>
              <a:t>。</a:t>
            </a:r>
            <a:r>
              <a:rPr lang="zh-CN" altLang="zh-CN" sz="2000" dirty="0">
                <a:latin typeface="+mn-ea"/>
              </a:rPr>
              <a:t> </a:t>
            </a:r>
            <a:endParaRPr lang="en-US" altLang="zh-CN" sz="2000" dirty="0" smtClean="0">
              <a:latin typeface="+mn-ea"/>
            </a:endParaRPr>
          </a:p>
        </p:txBody>
      </p:sp>
      <p:sp>
        <p:nvSpPr>
          <p:cNvPr id="5" name="Rectangle 2"/>
          <p:cNvSpPr>
            <a:spLocks noChangeArrowheads="1"/>
          </p:cNvSpPr>
          <p:nvPr/>
        </p:nvSpPr>
        <p:spPr bwMode="auto">
          <a:xfrm>
            <a:off x="663677" y="2654709"/>
            <a:ext cx="1372503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494025" y="8745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mc:Choice xmlns:a14="http://schemas.microsoft.com/office/drawing/2010/main" Requires="a14">
          <p:sp>
            <p:nvSpPr>
              <p:cNvPr id="7" name="矩形 6"/>
              <p:cNvSpPr/>
              <p:nvPr/>
            </p:nvSpPr>
            <p:spPr>
              <a:xfrm>
                <a:off x="1179871" y="2739225"/>
                <a:ext cx="5840361" cy="666914"/>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m:rPr>
                          <m:sty m:val="p"/>
                        </m:rPr>
                        <a:rPr lang="zh-CN" altLang="en-US">
                          <a:latin typeface="Cambria Math" charset="0"/>
                        </a:rPr>
                        <m:t>e</m:t>
                      </m:r>
                      <m:r>
                        <m:rPr>
                          <m:sty m:val="p"/>
                        </m:rPr>
                        <a:rPr lang="zh-CN" altLang="en-US" i="0">
                          <a:latin typeface="Cambria Math" charset="0"/>
                        </a:rPr>
                        <m:t>rror</m:t>
                      </m:r>
                      <m:r>
                        <m:rPr>
                          <m:lit/>
                        </m:rPr>
                        <a:rPr lang="zh-CN" altLang="en-US" i="0">
                          <a:latin typeface="Cambria Math" charset="0"/>
                        </a:rPr>
                        <m:t>_</m:t>
                      </m:r>
                      <m:r>
                        <m:rPr>
                          <m:sty m:val="p"/>
                        </m:rPr>
                        <a:rPr lang="zh-CN" altLang="en-US" i="0">
                          <a:latin typeface="Cambria Math" charset="0"/>
                        </a:rPr>
                        <m:t>ratio</m:t>
                      </m:r>
                      <m:r>
                        <a:rPr lang="zh-CN" altLang="en-US" i="0">
                          <a:latin typeface="Cambria Math" charset="0"/>
                        </a:rPr>
                        <m:t>= </m:t>
                      </m:r>
                      <m:f>
                        <m:fPr>
                          <m:ctrlPr>
                            <a:rPr lang="zh-CN" altLang="en-US" i="1">
                              <a:latin typeface="Cambria Math" charset="0"/>
                            </a:rPr>
                          </m:ctrlPr>
                        </m:fPr>
                        <m:num>
                          <m:r>
                            <a:rPr lang="zh-CN" altLang="en-US" i="0">
                              <a:latin typeface="Cambria Math" charset="0"/>
                            </a:rPr>
                            <m:t>|</m:t>
                          </m:r>
                          <m:r>
                            <m:rPr>
                              <m:sty m:val="p"/>
                            </m:rPr>
                            <a:rPr lang="zh-CN" altLang="en-US" i="0">
                              <a:latin typeface="Cambria Math" charset="0"/>
                            </a:rPr>
                            <m:t>ratio</m:t>
                          </m:r>
                          <m:r>
                            <m:rPr>
                              <m:lit/>
                            </m:rPr>
                            <a:rPr lang="zh-CN" altLang="en-US" i="0">
                              <a:latin typeface="Cambria Math" charset="0"/>
                            </a:rPr>
                            <m:t>_</m:t>
                          </m:r>
                          <m:r>
                            <a:rPr lang="zh-CN" altLang="en-US" i="1">
                              <a:latin typeface="Cambria Math" charset="0"/>
                            </a:rPr>
                            <m:t>𝑔𝑟𝑜𝑢𝑛𝑑</m:t>
                          </m:r>
                          <m:r>
                            <m:rPr>
                              <m:lit/>
                            </m:rPr>
                            <a:rPr lang="zh-CN" altLang="en-US" i="0">
                              <a:latin typeface="Cambria Math" charset="0"/>
                            </a:rPr>
                            <m:t>_</m:t>
                          </m:r>
                          <m:r>
                            <a:rPr lang="zh-CN" altLang="en-US" i="1">
                              <a:latin typeface="Cambria Math" charset="0"/>
                            </a:rPr>
                            <m:t>𝑡𝑟𝑢𝑡h</m:t>
                          </m:r>
                          <m:r>
                            <a:rPr lang="zh-CN" altLang="en-US" i="0">
                              <a:latin typeface="Cambria Math" charset="0"/>
                            </a:rPr>
                            <m:t>−</m:t>
                          </m:r>
                          <m:r>
                            <a:rPr lang="zh-CN" altLang="en-US" i="1">
                              <a:latin typeface="Cambria Math" charset="0"/>
                            </a:rPr>
                            <m:t>𝑟𝑎𝑡𝑖𝑜</m:t>
                          </m:r>
                          <m:r>
                            <m:rPr>
                              <m:lit/>
                            </m:rPr>
                            <a:rPr lang="zh-CN" altLang="en-US" i="0">
                              <a:latin typeface="Cambria Math" charset="0"/>
                            </a:rPr>
                            <m:t>_</m:t>
                          </m:r>
                          <m:r>
                            <a:rPr lang="zh-CN" altLang="en-US" i="1">
                              <a:latin typeface="Cambria Math" charset="0"/>
                            </a:rPr>
                            <m:t>𝑟𝑒𝑎𝑙</m:t>
                          </m:r>
                          <m:r>
                            <a:rPr lang="zh-CN" altLang="en-US" i="0">
                              <a:latin typeface="Cambria Math" charset="0"/>
                            </a:rPr>
                            <m:t>|</m:t>
                          </m:r>
                        </m:num>
                        <m:den>
                          <m:r>
                            <a:rPr lang="zh-CN" altLang="en-US" i="1">
                              <a:latin typeface="Cambria Math" charset="0"/>
                            </a:rPr>
                            <m:t>𝑟𝑎𝑡𝑖𝑜</m:t>
                          </m:r>
                          <m:r>
                            <m:rPr>
                              <m:lit/>
                            </m:rPr>
                            <a:rPr lang="zh-CN" altLang="en-US" i="0">
                              <a:latin typeface="Cambria Math" charset="0"/>
                            </a:rPr>
                            <m:t>_</m:t>
                          </m:r>
                          <m:r>
                            <a:rPr lang="zh-CN" altLang="en-US" i="1">
                              <a:latin typeface="Cambria Math" charset="0"/>
                            </a:rPr>
                            <m:t>𝑔𝑟𝑜𝑢𝑛𝑑</m:t>
                          </m:r>
                          <m:r>
                            <m:rPr>
                              <m:lit/>
                            </m:rPr>
                            <a:rPr lang="zh-CN" altLang="en-US" i="0">
                              <a:latin typeface="Cambria Math" charset="0"/>
                            </a:rPr>
                            <m:t>_</m:t>
                          </m:r>
                          <m:r>
                            <a:rPr lang="zh-CN" altLang="en-US" i="1">
                              <a:latin typeface="Cambria Math" charset="0"/>
                            </a:rPr>
                            <m:t>𝑡𝑟𝑢𝑡h</m:t>
                          </m:r>
                        </m:den>
                      </m:f>
                    </m:oMath>
                  </m:oMathPara>
                </a14:m>
                <a:endParaRPr lang="zh-CN" altLang="en-US" dirty="0"/>
              </a:p>
            </p:txBody>
          </p:sp>
        </mc:Choice>
        <mc:Fallback>
          <p:sp>
            <p:nvSpPr>
              <p:cNvPr id="7" name="矩形 6"/>
              <p:cNvSpPr>
                <a:spLocks noRot="1" noChangeAspect="1" noMove="1" noResize="1" noEditPoints="1" noAdjustHandles="1" noChangeArrowheads="1" noChangeShapeType="1" noTextEdit="1"/>
              </p:cNvSpPr>
              <p:nvPr/>
            </p:nvSpPr>
            <p:spPr>
              <a:xfrm>
                <a:off x="1179871" y="2739225"/>
                <a:ext cx="5840361" cy="666914"/>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1864407" y="4663311"/>
                <a:ext cx="4471288" cy="62780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CN" altLang="en-US">
                          <a:latin typeface="Cambria Math" charset="0"/>
                        </a:rPr>
                        <m:t>e</m:t>
                      </m:r>
                      <m:r>
                        <m:rPr>
                          <m:sty m:val="p"/>
                        </m:rPr>
                        <a:rPr lang="zh-CN" altLang="en-US" i="0">
                          <a:latin typeface="Cambria Math" charset="0"/>
                        </a:rPr>
                        <m:t>rror</m:t>
                      </m:r>
                      <m:r>
                        <m:rPr>
                          <m:lit/>
                        </m:rPr>
                        <a:rPr lang="zh-CN" altLang="en-US" i="0">
                          <a:latin typeface="Cambria Math" charset="0"/>
                        </a:rPr>
                        <m:t>_</m:t>
                      </m:r>
                      <m:r>
                        <m:rPr>
                          <m:sty m:val="p"/>
                        </m:rPr>
                        <a:rPr lang="zh-CN" altLang="en-US" i="0">
                          <a:latin typeface="Cambria Math" charset="0"/>
                        </a:rPr>
                        <m:t>ratio</m:t>
                      </m:r>
                      <m:r>
                        <a:rPr lang="zh-CN" altLang="en-US" i="0">
                          <a:latin typeface="Cambria Math" charset="0"/>
                        </a:rPr>
                        <m:t>= </m:t>
                      </m:r>
                      <m:f>
                        <m:fPr>
                          <m:ctrlPr>
                            <a:rPr lang="zh-CN" altLang="en-US" i="1">
                              <a:latin typeface="Cambria Math" charset="0"/>
                            </a:rPr>
                          </m:ctrlPr>
                        </m:fPr>
                        <m:num>
                          <m:d>
                            <m:dPr>
                              <m:begChr m:val="|"/>
                              <m:endChr m:val="|"/>
                              <m:ctrlPr>
                                <a:rPr lang="zh-CN" altLang="en-US" i="1">
                                  <a:latin typeface="Cambria Math" charset="0"/>
                                </a:rPr>
                              </m:ctrlPr>
                            </m:dPr>
                            <m:e>
                              <m:r>
                                <a:rPr lang="zh-CN" altLang="en-US" i="0">
                                  <a:latin typeface="Cambria Math" charset="0"/>
                                </a:rPr>
                                <m:t>0.6883−0.6814</m:t>
                              </m:r>
                            </m:e>
                          </m:d>
                        </m:num>
                        <m:den>
                          <m:r>
                            <a:rPr lang="zh-CN" altLang="en-US" i="0">
                              <a:latin typeface="Cambria Math" charset="0"/>
                            </a:rPr>
                            <m:t>0.6883</m:t>
                          </m:r>
                        </m:den>
                      </m:f>
                      <m:r>
                        <a:rPr lang="zh-CN" altLang="en-US" i="0">
                          <a:latin typeface="Cambria Math" charset="0"/>
                        </a:rPr>
                        <m:t>=0.0100</m:t>
                      </m:r>
                    </m:oMath>
                  </m:oMathPara>
                </a14:m>
                <a:endParaRPr lang="zh-CN" altLang="en-US" dirty="0"/>
              </a:p>
            </p:txBody>
          </p:sp>
        </mc:Choice>
        <mc:Fallback>
          <p:sp>
            <p:nvSpPr>
              <p:cNvPr id="8" name="矩形 7"/>
              <p:cNvSpPr>
                <a:spLocks noRot="1" noChangeAspect="1" noMove="1" noResize="1" noEditPoints="1" noAdjustHandles="1" noChangeArrowheads="1" noChangeShapeType="1" noTextEdit="1"/>
              </p:cNvSpPr>
              <p:nvPr/>
            </p:nvSpPr>
            <p:spPr>
              <a:xfrm>
                <a:off x="1864407" y="4663311"/>
                <a:ext cx="4471288" cy="627801"/>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050558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smtClean="0"/>
              <a:t>实验结果分析</a:t>
            </a:r>
            <a:endParaRPr lang="zh-CN" altLang="zh-CN" dirty="0"/>
          </a:p>
        </p:txBody>
      </p:sp>
      <p:sp>
        <p:nvSpPr>
          <p:cNvPr id="15" name="内容占位符 4"/>
          <p:cNvSpPr txBox="1">
            <a:spLocks/>
          </p:cNvSpPr>
          <p:nvPr/>
        </p:nvSpPr>
        <p:spPr>
          <a:xfrm>
            <a:off x="494025" y="1734839"/>
            <a:ext cx="8372163" cy="4813445"/>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000" dirty="0" smtClean="0"/>
              <a:t>检测气胸</a:t>
            </a:r>
            <a:r>
              <a:rPr lang="zh-CN" altLang="en-US" sz="2000" dirty="0" smtClean="0"/>
              <a:t>：</a:t>
            </a:r>
            <a:r>
              <a:rPr lang="zh-CN" altLang="zh-CN" sz="2000" dirty="0" smtClean="0"/>
              <a:t>一些气胸</a:t>
            </a:r>
            <a:r>
              <a:rPr lang="zh-CN" altLang="en-US" sz="2000" dirty="0" smtClean="0"/>
              <a:t>程度较轻的情况</a:t>
            </a:r>
            <a:r>
              <a:rPr lang="zh-CN" altLang="zh-CN" sz="2000" dirty="0" smtClean="0"/>
              <a:t>可能</a:t>
            </a:r>
            <a:r>
              <a:rPr lang="zh-CN" altLang="zh-CN" sz="2000" dirty="0"/>
              <a:t>被系统</a:t>
            </a:r>
            <a:r>
              <a:rPr lang="zh-CN" altLang="zh-CN" sz="2000" dirty="0" smtClean="0"/>
              <a:t>忽略</a:t>
            </a:r>
            <a:endParaRPr lang="en-US" altLang="zh-CN" sz="2000" dirty="0" smtClean="0"/>
          </a:p>
          <a:p>
            <a:r>
              <a:rPr lang="zh-CN" altLang="en-US" sz="2000" dirty="0" smtClean="0"/>
              <a:t>肺压缩比计算误差分析：</a:t>
            </a:r>
            <a:endParaRPr lang="en-US" altLang="zh-CN" sz="2000" dirty="0"/>
          </a:p>
          <a:p>
            <a:pPr lvl="1"/>
            <a:r>
              <a:rPr lang="zh-CN" altLang="zh-CN" sz="1600" dirty="0" smtClean="0"/>
              <a:t>手工标注的体积本身存在误差</a:t>
            </a:r>
            <a:endParaRPr lang="en-US" altLang="zh-CN" sz="1600" dirty="0"/>
          </a:p>
          <a:p>
            <a:pPr lvl="1"/>
            <a:r>
              <a:rPr lang="zh-CN" altLang="zh-CN" sz="1600" dirty="0" smtClean="0"/>
              <a:t>工作站</a:t>
            </a:r>
            <a:r>
              <a:rPr lang="zh-CN" altLang="zh-CN" sz="1600" dirty="0"/>
              <a:t>是按体积区域计算，而算法会将某片</a:t>
            </a:r>
            <a:r>
              <a:rPr lang="en-US" altLang="zh-CN" sz="1600" dirty="0"/>
              <a:t>CT</a:t>
            </a:r>
            <a:r>
              <a:rPr lang="zh-CN" altLang="zh-CN" sz="1600" dirty="0"/>
              <a:t>切片得到的气胸面积和胸廓面积当作该层厚区域的对应值，当层厚太大误差也会增大</a:t>
            </a:r>
            <a:r>
              <a:rPr lang="zh-CN" altLang="zh-CN" sz="1600" dirty="0"/>
              <a:t> </a:t>
            </a:r>
            <a:endParaRPr lang="en-US" altLang="zh-CN" sz="1600" dirty="0"/>
          </a:p>
          <a:p>
            <a:pPr lvl="1"/>
            <a:r>
              <a:rPr lang="zh-CN" altLang="zh-CN" sz="1600" dirty="0" smtClean="0"/>
              <a:t>图像</a:t>
            </a:r>
            <a:r>
              <a:rPr lang="zh-CN" altLang="zh-CN" sz="1600" dirty="0"/>
              <a:t>处理本身根据</a:t>
            </a:r>
            <a:r>
              <a:rPr lang="en-US" altLang="zh-CN" sz="1600" dirty="0"/>
              <a:t>CT</a:t>
            </a:r>
            <a:r>
              <a:rPr lang="zh-CN" altLang="zh-CN" sz="1600" dirty="0"/>
              <a:t>值等进行分割提取会存在</a:t>
            </a:r>
            <a:r>
              <a:rPr lang="zh-CN" altLang="zh-CN" sz="1600" dirty="0" smtClean="0"/>
              <a:t>误差</a:t>
            </a:r>
            <a:endParaRPr lang="en-US" altLang="zh-CN" sz="1600" dirty="0" smtClean="0"/>
          </a:p>
        </p:txBody>
      </p:sp>
      <p:sp>
        <p:nvSpPr>
          <p:cNvPr id="5" name="Rectangle 2"/>
          <p:cNvSpPr>
            <a:spLocks noChangeArrowheads="1"/>
          </p:cNvSpPr>
          <p:nvPr/>
        </p:nvSpPr>
        <p:spPr bwMode="auto">
          <a:xfrm>
            <a:off x="663677" y="2654709"/>
            <a:ext cx="1372503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494025" y="8745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9683583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13" name="Freeform 10"/>
          <p:cNvSpPr>
            <a:spLocks/>
          </p:cNvSpPr>
          <p:nvPr userDrawn="1"/>
        </p:nvSpPr>
        <p:spPr bwMode="auto">
          <a:xfrm>
            <a:off x="1748938" y="1569699"/>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1979049" y="1505892"/>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441436" y="1913557"/>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822476" y="1477076"/>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研究背景和目的</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748938" y="2489672"/>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1979049" y="2425865"/>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441436" y="2833530"/>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822476" y="2397049"/>
            <a:ext cx="4387392" cy="461665"/>
          </a:xfrm>
          <a:prstGeom prst="rect">
            <a:avLst/>
          </a:prstGeom>
          <a:noFill/>
        </p:spPr>
        <p:txBody>
          <a:bodyPr wrap="square" rtlCol="0">
            <a:spAutoFit/>
          </a:bodyPr>
          <a:lstStyle/>
          <a:p>
            <a:r>
              <a:rPr lang="zh-CN" altLang="en-US" sz="2400" dirty="0"/>
              <a:t>气胸自动检测算法</a:t>
            </a:r>
            <a:endParaRPr lang="zh-CN" altLang="en-US" sz="2400" dirty="0"/>
          </a:p>
        </p:txBody>
      </p:sp>
      <p:sp>
        <p:nvSpPr>
          <p:cNvPr id="23" name="Freeform 10"/>
          <p:cNvSpPr>
            <a:spLocks/>
          </p:cNvSpPr>
          <p:nvPr userDrawn="1"/>
        </p:nvSpPr>
        <p:spPr bwMode="auto">
          <a:xfrm>
            <a:off x="1748938" y="3409645"/>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1979049" y="3345838"/>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441436" y="3753503"/>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822476" y="3317022"/>
            <a:ext cx="4387392" cy="461665"/>
          </a:xfrm>
          <a:prstGeom prst="rect">
            <a:avLst/>
          </a:prstGeom>
          <a:noFill/>
        </p:spPr>
        <p:txBody>
          <a:bodyPr wrap="square" rtlCol="0">
            <a:spAutoFit/>
          </a:bodyPr>
          <a:lstStyle/>
          <a:p>
            <a:r>
              <a:rPr lang="zh-CN" altLang="en-US" sz="2400" dirty="0"/>
              <a:t>气管病变检测算法</a:t>
            </a:r>
            <a:endParaRPr lang="zh-CN" altLang="en-US" sz="2400" dirty="0"/>
          </a:p>
        </p:txBody>
      </p:sp>
      <p:sp>
        <p:nvSpPr>
          <p:cNvPr id="33" name="Freeform 10"/>
          <p:cNvSpPr>
            <a:spLocks/>
          </p:cNvSpPr>
          <p:nvPr userDrawn="1"/>
        </p:nvSpPr>
        <p:spPr bwMode="auto">
          <a:xfrm>
            <a:off x="1748938" y="432962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1979049" y="426581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441436" y="467347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822476" y="423699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总结与展望</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0269566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整体流程</a:t>
            </a:r>
            <a:endParaRPr lang="zh-CN" altLang="en-US" dirty="0"/>
          </a:p>
        </p:txBody>
      </p:sp>
      <p:grpSp>
        <p:nvGrpSpPr>
          <p:cNvPr id="4" name="组 3"/>
          <p:cNvGrpSpPr/>
          <p:nvPr/>
        </p:nvGrpSpPr>
        <p:grpSpPr>
          <a:xfrm>
            <a:off x="1224116" y="1719290"/>
            <a:ext cx="6619711" cy="4917484"/>
            <a:chOff x="0" y="102676"/>
            <a:chExt cx="4999990" cy="3664784"/>
          </a:xfrm>
        </p:grpSpPr>
        <p:grpSp>
          <p:nvGrpSpPr>
            <p:cNvPr id="5" name="组 4"/>
            <p:cNvGrpSpPr>
              <a:grpSpLocks/>
            </p:cNvGrpSpPr>
            <p:nvPr/>
          </p:nvGrpSpPr>
          <p:grpSpPr>
            <a:xfrm>
              <a:off x="0" y="102676"/>
              <a:ext cx="4999990" cy="3664784"/>
              <a:chOff x="534885" y="204467"/>
              <a:chExt cx="5052782" cy="3671638"/>
            </a:xfrm>
          </p:grpSpPr>
          <p:sp>
            <p:nvSpPr>
              <p:cNvPr id="8" name="矩形 7"/>
              <p:cNvSpPr>
                <a:spLocks noChangeArrowheads="1"/>
              </p:cNvSpPr>
              <p:nvPr/>
            </p:nvSpPr>
            <p:spPr bwMode="auto">
              <a:xfrm>
                <a:off x="1949460" y="204467"/>
                <a:ext cx="1630253" cy="291969"/>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solidFill>
                      <a:srgbClr val="000000"/>
                    </a:solidFill>
                    <a:effectLst/>
                    <a:latin typeface="DengXian" charset="-122"/>
                    <a:ea typeface="SimSun" charset="-122"/>
                    <a:cs typeface="Times New Roman" charset="0"/>
                  </a:rPr>
                  <a:t>读入数据</a:t>
                </a:r>
                <a:endParaRPr lang="zh-CN" sz="1050" kern="100">
                  <a:effectLst/>
                  <a:latin typeface="DengXian" charset="-122"/>
                  <a:ea typeface="宋体" charset="-122"/>
                  <a:cs typeface="Times New Roman" charset="0"/>
                </a:endParaRPr>
              </a:p>
            </p:txBody>
          </p:sp>
          <p:sp>
            <p:nvSpPr>
              <p:cNvPr id="9" name="矩形 8"/>
              <p:cNvSpPr>
                <a:spLocks noChangeArrowheads="1"/>
              </p:cNvSpPr>
              <p:nvPr/>
            </p:nvSpPr>
            <p:spPr bwMode="auto">
              <a:xfrm>
                <a:off x="534885" y="596905"/>
                <a:ext cx="5052782" cy="269870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en-US" sz="1050" kern="100">
                    <a:effectLst/>
                    <a:latin typeface="宋体" charset="-122"/>
                    <a:cs typeface="宋体" charset="-122"/>
                  </a:rPr>
                  <a:t> </a:t>
                </a:r>
                <a:endParaRPr lang="zh-CN" sz="1200" kern="100">
                  <a:effectLst/>
                  <a:latin typeface="宋体" charset="-122"/>
                  <a:cs typeface="宋体" charset="-122"/>
                </a:endParaRPr>
              </a:p>
            </p:txBody>
          </p:sp>
          <p:sp>
            <p:nvSpPr>
              <p:cNvPr id="10" name="矩形 9"/>
              <p:cNvSpPr>
                <a:spLocks noChangeArrowheads="1"/>
              </p:cNvSpPr>
              <p:nvPr/>
            </p:nvSpPr>
            <p:spPr bwMode="auto">
              <a:xfrm>
                <a:off x="1900981" y="763787"/>
                <a:ext cx="1624966" cy="37719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solidFill>
                      <a:srgbClr val="000000"/>
                    </a:solidFill>
                    <a:effectLst/>
                    <a:latin typeface="宋体" charset="-122"/>
                    <a:cs typeface="宋体" charset="-122"/>
                  </a:rPr>
                  <a:t>判断是否是喉部</a:t>
                </a:r>
                <a:endParaRPr lang="zh-CN" sz="1200" kern="100">
                  <a:effectLst/>
                  <a:latin typeface="宋体" charset="-122"/>
                  <a:cs typeface="宋体" charset="-122"/>
                </a:endParaRPr>
              </a:p>
            </p:txBody>
          </p:sp>
          <p:sp>
            <p:nvSpPr>
              <p:cNvPr id="11" name="矩形 10"/>
              <p:cNvSpPr>
                <a:spLocks noChangeArrowheads="1"/>
              </p:cNvSpPr>
              <p:nvPr/>
            </p:nvSpPr>
            <p:spPr bwMode="auto">
              <a:xfrm>
                <a:off x="1949466" y="1798361"/>
                <a:ext cx="1701800" cy="38608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检测是否发生狭窄</a:t>
                </a:r>
                <a:endParaRPr lang="zh-CN" sz="1200" kern="100">
                  <a:effectLst/>
                  <a:latin typeface="宋体" charset="-122"/>
                  <a:cs typeface="宋体" charset="-122"/>
                </a:endParaRPr>
              </a:p>
            </p:txBody>
          </p:sp>
          <p:grpSp>
            <p:nvGrpSpPr>
              <p:cNvPr id="12" name="组 11"/>
              <p:cNvGrpSpPr/>
              <p:nvPr/>
            </p:nvGrpSpPr>
            <p:grpSpPr>
              <a:xfrm>
                <a:off x="2183802" y="1151068"/>
                <a:ext cx="2595376" cy="652897"/>
                <a:chOff x="0" y="0"/>
                <a:chExt cx="2595452" cy="653150"/>
              </a:xfrm>
            </p:grpSpPr>
            <p:cxnSp>
              <p:nvCxnSpPr>
                <p:cNvPr id="23" name="肘形连接符 22"/>
                <p:cNvCxnSpPr/>
                <p:nvPr/>
              </p:nvCxnSpPr>
              <p:spPr>
                <a:xfrm>
                  <a:off x="570155" y="139850"/>
                  <a:ext cx="2025297" cy="507695"/>
                </a:xfrm>
                <a:prstGeom prst="bentConnector3">
                  <a:avLst>
                    <a:gd name="adj1" fmla="val 100091"/>
                  </a:avLst>
                </a:prstGeom>
                <a:noFill/>
                <a:ln w="6350" cap="flat" cmpd="sng" algn="ctr">
                  <a:solidFill>
                    <a:sysClr val="windowText" lastClr="000000"/>
                  </a:solidFill>
                  <a:prstDash val="solid"/>
                  <a:miter lim="800000"/>
                  <a:tailEnd type="triangle"/>
                </a:ln>
                <a:effectLst/>
              </p:spPr>
            </p:cxnSp>
            <p:cxnSp>
              <p:nvCxnSpPr>
                <p:cNvPr id="24" name="直接箭头连接符 7"/>
                <p:cNvCxnSpPr>
                  <a:cxnSpLocks noChangeShapeType="1"/>
                </p:cNvCxnSpPr>
                <p:nvPr/>
              </p:nvCxnSpPr>
              <p:spPr bwMode="auto">
                <a:xfrm>
                  <a:off x="580912" y="0"/>
                  <a:ext cx="0" cy="653150"/>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sp>
              <p:nvSpPr>
                <p:cNvPr id="25" name="文本框 24"/>
                <p:cNvSpPr txBox="1"/>
                <p:nvPr/>
              </p:nvSpPr>
              <p:spPr>
                <a:xfrm>
                  <a:off x="0" y="268941"/>
                  <a:ext cx="569595" cy="243840"/>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a:effectLst/>
                      <a:latin typeface="DengXian" charset="-122"/>
                      <a:ea typeface="SimSun" charset="-122"/>
                      <a:cs typeface="Times New Roman" charset="0"/>
                    </a:rPr>
                    <a:t>不是</a:t>
                  </a:r>
                  <a:endParaRPr lang="zh-CN" sz="1050" kern="100">
                    <a:effectLst/>
                    <a:latin typeface="DengXian" charset="-122"/>
                    <a:ea typeface="宋体" charset="-122"/>
                    <a:cs typeface="Times New Roman" charset="0"/>
                  </a:endParaRPr>
                </a:p>
              </p:txBody>
            </p:sp>
            <p:sp>
              <p:nvSpPr>
                <p:cNvPr id="26" name="文本框 25"/>
                <p:cNvSpPr txBox="1"/>
                <p:nvPr/>
              </p:nvSpPr>
              <p:spPr>
                <a:xfrm>
                  <a:off x="2173044" y="258184"/>
                  <a:ext cx="349250" cy="253365"/>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a:effectLst/>
                      <a:latin typeface="DengXian" charset="-122"/>
                      <a:ea typeface="SimSun" charset="-122"/>
                      <a:cs typeface="Times New Roman" charset="0"/>
                    </a:rPr>
                    <a:t>是</a:t>
                  </a:r>
                  <a:endParaRPr lang="zh-CN" sz="1050" kern="100">
                    <a:effectLst/>
                    <a:latin typeface="DengXian" charset="-122"/>
                    <a:ea typeface="宋体" charset="-122"/>
                    <a:cs typeface="Times New Roman" charset="0"/>
                  </a:endParaRPr>
                </a:p>
              </p:txBody>
            </p:sp>
          </p:grpSp>
          <p:grpSp>
            <p:nvGrpSpPr>
              <p:cNvPr id="13" name="组 12"/>
              <p:cNvGrpSpPr/>
              <p:nvPr/>
            </p:nvGrpSpPr>
            <p:grpSpPr>
              <a:xfrm>
                <a:off x="1947134" y="2529839"/>
                <a:ext cx="2743200" cy="361383"/>
                <a:chOff x="-221204" y="249316"/>
                <a:chExt cx="2743423" cy="361524"/>
              </a:xfrm>
            </p:grpSpPr>
            <p:sp>
              <p:nvSpPr>
                <p:cNvPr id="21" name="文本框 20"/>
                <p:cNvSpPr txBox="1"/>
                <p:nvPr/>
              </p:nvSpPr>
              <p:spPr>
                <a:xfrm>
                  <a:off x="-221204" y="249316"/>
                  <a:ext cx="909479" cy="361524"/>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a:effectLst/>
                      <a:latin typeface="DengXian" charset="-122"/>
                      <a:ea typeface="SimSun" charset="-122"/>
                      <a:cs typeface="Times New Roman" charset="0"/>
                    </a:rPr>
                    <a:t>发生狭窄</a:t>
                  </a:r>
                  <a:endParaRPr lang="zh-CN" sz="1050" kern="100">
                    <a:effectLst/>
                    <a:latin typeface="DengXian" charset="-122"/>
                    <a:ea typeface="宋体" charset="-122"/>
                    <a:cs typeface="Times New Roman" charset="0"/>
                  </a:endParaRPr>
                </a:p>
              </p:txBody>
            </p:sp>
            <p:sp>
              <p:nvSpPr>
                <p:cNvPr id="22" name="文本框 21"/>
                <p:cNvSpPr txBox="1"/>
                <p:nvPr/>
              </p:nvSpPr>
              <p:spPr>
                <a:xfrm>
                  <a:off x="1608081" y="258184"/>
                  <a:ext cx="914138" cy="245232"/>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a:effectLst/>
                      <a:latin typeface="DengXian" charset="-122"/>
                      <a:ea typeface="SimSun" charset="-122"/>
                      <a:cs typeface="Times New Roman" charset="0"/>
                    </a:rPr>
                    <a:t>未发生狭窄</a:t>
                  </a:r>
                  <a:endParaRPr lang="zh-CN" sz="1050" kern="100">
                    <a:effectLst/>
                    <a:latin typeface="DengXian" charset="-122"/>
                    <a:ea typeface="宋体" charset="-122"/>
                    <a:cs typeface="Times New Roman" charset="0"/>
                  </a:endParaRPr>
                </a:p>
              </p:txBody>
            </p:sp>
          </p:grpSp>
          <p:sp>
            <p:nvSpPr>
              <p:cNvPr id="14" name="矩形 13"/>
              <p:cNvSpPr>
                <a:spLocks noChangeArrowheads="1"/>
              </p:cNvSpPr>
              <p:nvPr/>
            </p:nvSpPr>
            <p:spPr bwMode="auto">
              <a:xfrm>
                <a:off x="1949466" y="2796446"/>
                <a:ext cx="1701800" cy="38608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计算局部狭窄程度</a:t>
                </a:r>
                <a:endParaRPr lang="zh-CN" sz="1200" kern="100">
                  <a:effectLst/>
                  <a:latin typeface="宋体" charset="-122"/>
                  <a:cs typeface="宋体" charset="-122"/>
                </a:endParaRPr>
              </a:p>
            </p:txBody>
          </p:sp>
          <p:sp>
            <p:nvSpPr>
              <p:cNvPr id="15" name="矩形 14"/>
              <p:cNvSpPr>
                <a:spLocks noChangeArrowheads="1"/>
              </p:cNvSpPr>
              <p:nvPr/>
            </p:nvSpPr>
            <p:spPr bwMode="auto">
              <a:xfrm>
                <a:off x="3903315" y="2796446"/>
                <a:ext cx="1616978" cy="37592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结束</a:t>
                </a:r>
                <a:endParaRPr lang="zh-CN" sz="1200" kern="100">
                  <a:effectLst/>
                  <a:latin typeface="宋体" charset="-122"/>
                  <a:cs typeface="宋体" charset="-122"/>
                </a:endParaRPr>
              </a:p>
            </p:txBody>
          </p:sp>
          <p:sp>
            <p:nvSpPr>
              <p:cNvPr id="16" name="文本框 15"/>
              <p:cNvSpPr txBox="1"/>
              <p:nvPr/>
            </p:nvSpPr>
            <p:spPr>
              <a:xfrm>
                <a:off x="602935" y="696694"/>
                <a:ext cx="1152301" cy="342639"/>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a:solidFill>
                      <a:srgbClr val="000000"/>
                    </a:solidFill>
                    <a:effectLst/>
                    <a:latin typeface="DengXian" charset="-122"/>
                    <a:ea typeface="SimSun" charset="-122"/>
                    <a:cs typeface="Times New Roman" charset="0"/>
                  </a:rPr>
                  <a:t>对每张</a:t>
                </a:r>
                <a:r>
                  <a:rPr lang="en-US" sz="1050" kern="100">
                    <a:solidFill>
                      <a:srgbClr val="000000"/>
                    </a:solidFill>
                    <a:effectLst/>
                    <a:latin typeface="DengXian" charset="-122"/>
                    <a:ea typeface="SimSun" charset="-122"/>
                    <a:cs typeface="Times New Roman" charset="0"/>
                  </a:rPr>
                  <a:t>CT</a:t>
                </a:r>
                <a:r>
                  <a:rPr lang="zh-CN" sz="1050" kern="100">
                    <a:solidFill>
                      <a:srgbClr val="000000"/>
                    </a:solidFill>
                    <a:effectLst/>
                    <a:latin typeface="DengXian" charset="-122"/>
                    <a:ea typeface="SimSun" charset="-122"/>
                    <a:cs typeface="Times New Roman" charset="0"/>
                  </a:rPr>
                  <a:t>切片</a:t>
                </a:r>
                <a:endParaRPr lang="zh-CN" sz="1050" kern="100">
                  <a:effectLst/>
                  <a:latin typeface="DengXian" charset="-122"/>
                  <a:ea typeface="宋体" charset="-122"/>
                  <a:cs typeface="Times New Roman" charset="0"/>
                </a:endParaRPr>
              </a:p>
            </p:txBody>
          </p:sp>
          <p:sp>
            <p:nvSpPr>
              <p:cNvPr id="17" name="矩形 16"/>
              <p:cNvSpPr>
                <a:spLocks noChangeArrowheads="1"/>
              </p:cNvSpPr>
              <p:nvPr/>
            </p:nvSpPr>
            <p:spPr bwMode="auto">
              <a:xfrm>
                <a:off x="1949466" y="3495105"/>
                <a:ext cx="1828800" cy="38100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solidFill>
                      <a:srgbClr val="000000"/>
                    </a:solidFill>
                    <a:effectLst/>
                    <a:latin typeface="DengXian" charset="-122"/>
                    <a:ea typeface="SimSun" charset="-122"/>
                    <a:cs typeface="Times New Roman" charset="0"/>
                  </a:rPr>
                  <a:t>计算狭窄最严重处狭窄程度</a:t>
                </a:r>
                <a:endParaRPr lang="zh-CN" sz="1050" kern="100">
                  <a:effectLst/>
                  <a:latin typeface="DengXian" charset="-122"/>
                  <a:ea typeface="宋体" charset="-122"/>
                  <a:cs typeface="Times New Roman" charset="0"/>
                </a:endParaRPr>
              </a:p>
            </p:txBody>
          </p:sp>
          <p:cxnSp>
            <p:nvCxnSpPr>
              <p:cNvPr id="18" name="直接箭头连接符 7"/>
              <p:cNvCxnSpPr>
                <a:cxnSpLocks noChangeShapeType="1"/>
              </p:cNvCxnSpPr>
              <p:nvPr/>
            </p:nvCxnSpPr>
            <p:spPr bwMode="auto">
              <a:xfrm>
                <a:off x="2757955" y="496438"/>
                <a:ext cx="0" cy="290119"/>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sp>
            <p:nvSpPr>
              <p:cNvPr id="19" name="矩形 18"/>
              <p:cNvSpPr>
                <a:spLocks noChangeArrowheads="1"/>
              </p:cNvSpPr>
              <p:nvPr/>
            </p:nvSpPr>
            <p:spPr bwMode="auto">
              <a:xfrm>
                <a:off x="3835940" y="1798361"/>
                <a:ext cx="1701800" cy="37592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停止检测</a:t>
                </a:r>
                <a:endParaRPr lang="zh-CN" sz="1200" kern="100">
                  <a:effectLst/>
                  <a:latin typeface="宋体" charset="-122"/>
                  <a:cs typeface="宋体" charset="-122"/>
                </a:endParaRPr>
              </a:p>
            </p:txBody>
          </p:sp>
          <p:cxnSp>
            <p:nvCxnSpPr>
              <p:cNvPr id="20" name="直接箭头连接符 7"/>
              <p:cNvCxnSpPr>
                <a:cxnSpLocks noChangeShapeType="1"/>
              </p:cNvCxnSpPr>
              <p:nvPr/>
            </p:nvCxnSpPr>
            <p:spPr bwMode="auto">
              <a:xfrm>
                <a:off x="2757955" y="3195679"/>
                <a:ext cx="0" cy="290158"/>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grpSp>
        <p:cxnSp>
          <p:nvCxnSpPr>
            <p:cNvPr id="6" name="肘形连接符 5"/>
            <p:cNvCxnSpPr/>
            <p:nvPr/>
          </p:nvCxnSpPr>
          <p:spPr>
            <a:xfrm>
              <a:off x="2204357" y="2179865"/>
              <a:ext cx="2004224" cy="503692"/>
            </a:xfrm>
            <a:prstGeom prst="bentConnector3">
              <a:avLst>
                <a:gd name="adj1" fmla="val 100091"/>
              </a:avLst>
            </a:prstGeom>
            <a:noFill/>
            <a:ln w="6350" cap="flat" cmpd="sng" algn="ctr">
              <a:solidFill>
                <a:sysClr val="windowText" lastClr="000000"/>
              </a:solidFill>
              <a:prstDash val="solid"/>
              <a:miter lim="800000"/>
              <a:tailEnd type="triangle"/>
            </a:ln>
            <a:effectLst/>
          </p:spPr>
        </p:cxnSp>
        <p:cxnSp>
          <p:nvCxnSpPr>
            <p:cNvPr id="7" name="直接箭头连接符 7"/>
            <p:cNvCxnSpPr>
              <a:cxnSpLocks noChangeShapeType="1"/>
            </p:cNvCxnSpPr>
            <p:nvPr/>
          </p:nvCxnSpPr>
          <p:spPr bwMode="auto">
            <a:xfrm>
              <a:off x="2196193" y="2081893"/>
              <a:ext cx="0" cy="612000"/>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grpSp>
      <p:sp>
        <p:nvSpPr>
          <p:cNvPr id="28" name="椭圆 27"/>
          <p:cNvSpPr/>
          <p:nvPr/>
        </p:nvSpPr>
        <p:spPr>
          <a:xfrm>
            <a:off x="625033" y="2244890"/>
            <a:ext cx="7708739" cy="3748970"/>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29" name="椭圆 28"/>
          <p:cNvSpPr/>
          <p:nvPr/>
        </p:nvSpPr>
        <p:spPr>
          <a:xfrm>
            <a:off x="2822913" y="2497388"/>
            <a:ext cx="2484012" cy="476185"/>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67136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对单张</a:t>
            </a:r>
            <a:r>
              <a:rPr lang="en-US" altLang="zh-CN" dirty="0" smtClean="0"/>
              <a:t>CT</a:t>
            </a:r>
            <a:r>
              <a:rPr lang="zh-CN" altLang="en-US" dirty="0" smtClean="0"/>
              <a:t>片的处理</a:t>
            </a:r>
            <a:endParaRPr lang="zh-CN" altLang="en-US" dirty="0"/>
          </a:p>
        </p:txBody>
      </p:sp>
      <p:sp>
        <p:nvSpPr>
          <p:cNvPr id="27" name="内容占位符 4"/>
          <p:cNvSpPr txBox="1">
            <a:spLocks/>
          </p:cNvSpPr>
          <p:nvPr/>
        </p:nvSpPr>
        <p:spPr>
          <a:xfrm>
            <a:off x="494025" y="1734839"/>
            <a:ext cx="8372163" cy="4828193"/>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t>首先判断是否为喉部：阈值分割，获取主体部位。</a:t>
            </a:r>
            <a:r>
              <a:rPr lang="zh-CN" altLang="zh-CN" sz="2000" dirty="0"/>
              <a:t>如果主体部位由三块及以上区域构成，或者只有一个区域但此区域面积比设定值小，则判定</a:t>
            </a:r>
            <a:r>
              <a:rPr lang="zh-CN" altLang="zh-CN" sz="2000" dirty="0" smtClean="0"/>
              <a:t>为咽喉</a:t>
            </a:r>
            <a:r>
              <a:rPr lang="zh-CN" altLang="zh-CN" sz="2000" dirty="0"/>
              <a:t>部位</a:t>
            </a:r>
            <a:r>
              <a:rPr lang="zh-CN" altLang="zh-CN" sz="2000" dirty="0" smtClean="0"/>
              <a:t>，不需进行后续检测判断。 </a:t>
            </a:r>
            <a:endParaRPr lang="en-US" altLang="zh-CN" sz="2000" dirty="0" smtClean="0"/>
          </a:p>
        </p:txBody>
      </p:sp>
      <p:pic>
        <p:nvPicPr>
          <p:cNvPr id="31" name="图片 3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6435" y="3067091"/>
            <a:ext cx="4907341" cy="3495941"/>
          </a:xfrm>
          <a:prstGeom prst="rect">
            <a:avLst/>
          </a:prstGeom>
          <a:noFill/>
          <a:ln>
            <a:noFill/>
          </a:ln>
        </p:spPr>
      </p:pic>
    </p:spTree>
    <p:extLst>
      <p:ext uri="{BB962C8B-B14F-4D97-AF65-F5344CB8AC3E}">
        <p14:creationId xmlns:p14="http://schemas.microsoft.com/office/powerpoint/2010/main" val="830995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状态机</a:t>
            </a:r>
            <a:endParaRPr lang="zh-CN" altLang="en-US" dirty="0"/>
          </a:p>
        </p:txBody>
      </p:sp>
      <p:sp>
        <p:nvSpPr>
          <p:cNvPr id="27" name="内容占位符 4"/>
          <p:cNvSpPr txBox="1">
            <a:spLocks/>
          </p:cNvSpPr>
          <p:nvPr/>
        </p:nvSpPr>
        <p:spPr>
          <a:xfrm>
            <a:off x="494025" y="1734839"/>
            <a:ext cx="8372163" cy="542573"/>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t>全局变量</a:t>
            </a:r>
            <a:r>
              <a:rPr lang="en-US" altLang="zh-CN" sz="2000" dirty="0" smtClean="0"/>
              <a:t>status</a:t>
            </a:r>
            <a:r>
              <a:rPr lang="zh-CN" altLang="en-US" sz="2000" dirty="0" smtClean="0"/>
              <a:t>：记录</a:t>
            </a:r>
            <a:r>
              <a:rPr lang="zh-CN" altLang="zh-CN" sz="2000" dirty="0"/>
              <a:t>每张</a:t>
            </a:r>
            <a:r>
              <a:rPr lang="en-US" altLang="zh-CN" sz="2000" dirty="0"/>
              <a:t>CT</a:t>
            </a:r>
            <a:r>
              <a:rPr lang="zh-CN" altLang="zh-CN" sz="2000" dirty="0"/>
              <a:t>图像所对应在人体上的位置</a:t>
            </a:r>
            <a:r>
              <a:rPr lang="zh-CN" altLang="zh-CN" sz="2000" dirty="0"/>
              <a:t> </a:t>
            </a:r>
            <a:endParaRPr lang="en-US" altLang="zh-CN" sz="2000" dirty="0" smtClean="0"/>
          </a:p>
        </p:txBody>
      </p:sp>
      <p:pic>
        <p:nvPicPr>
          <p:cNvPr id="3" name="图片 2"/>
          <p:cNvPicPr>
            <a:picLocks noChangeAspect="1"/>
          </p:cNvPicPr>
          <p:nvPr/>
        </p:nvPicPr>
        <p:blipFill>
          <a:blip r:embed="rId3"/>
          <a:stretch>
            <a:fillRect/>
          </a:stretch>
        </p:blipFill>
        <p:spPr>
          <a:xfrm>
            <a:off x="4233478" y="2277412"/>
            <a:ext cx="4426605" cy="3739930"/>
          </a:xfrm>
          <a:prstGeom prst="rect">
            <a:avLst/>
          </a:prstGeom>
        </p:spPr>
      </p:pic>
      <p:sp>
        <p:nvSpPr>
          <p:cNvPr id="28" name="内容占位符 4"/>
          <p:cNvSpPr txBox="1">
            <a:spLocks/>
          </p:cNvSpPr>
          <p:nvPr/>
        </p:nvSpPr>
        <p:spPr>
          <a:xfrm>
            <a:off x="494025" y="2277412"/>
            <a:ext cx="3739453" cy="4004042"/>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t>STATUS_LARYNX = 0   </a:t>
            </a:r>
            <a:r>
              <a:rPr lang="zh-CN" altLang="en-US" sz="1600" dirty="0" smtClean="0"/>
              <a:t>  </a:t>
            </a:r>
            <a:r>
              <a:rPr lang="en-US" altLang="zh-CN" sz="1600" dirty="0" smtClean="0"/>
              <a:t># </a:t>
            </a:r>
            <a:r>
              <a:rPr lang="zh-CN" altLang="zh-CN" sz="1600" dirty="0"/>
              <a:t>咽喉</a:t>
            </a:r>
            <a:r>
              <a:rPr lang="zh-CN" altLang="zh-CN" sz="1600" dirty="0" smtClean="0"/>
              <a:t>部分</a:t>
            </a:r>
            <a:endParaRPr lang="en-US" altLang="zh-CN" sz="1600" dirty="0" smtClean="0"/>
          </a:p>
          <a:p>
            <a:pPr marL="0" indent="0">
              <a:buNone/>
            </a:pPr>
            <a:r>
              <a:rPr lang="en-US" altLang="zh-CN" sz="1600" dirty="0" smtClean="0"/>
              <a:t>STATUS_TRACHEA </a:t>
            </a:r>
            <a:r>
              <a:rPr lang="en-US" altLang="zh-CN" sz="1600" dirty="0"/>
              <a:t>= 1   </a:t>
            </a:r>
            <a:r>
              <a:rPr lang="en-US" altLang="zh-CN" sz="1600" dirty="0" smtClean="0"/>
              <a:t># </a:t>
            </a:r>
            <a:r>
              <a:rPr lang="zh-CN" altLang="zh-CN" sz="1600" dirty="0"/>
              <a:t>气管</a:t>
            </a:r>
            <a:r>
              <a:rPr lang="zh-CN" altLang="zh-CN" sz="1600" dirty="0" smtClean="0"/>
              <a:t>阶段</a:t>
            </a:r>
            <a:endParaRPr lang="en-US" altLang="zh-CN" sz="1600" dirty="0" smtClean="0"/>
          </a:p>
          <a:p>
            <a:pPr marL="0" indent="0">
              <a:buNone/>
            </a:pPr>
            <a:r>
              <a:rPr lang="en-US" altLang="zh-CN" sz="1600" dirty="0" smtClean="0"/>
              <a:t>STATUS_SWITCH </a:t>
            </a:r>
            <a:r>
              <a:rPr lang="en-US" altLang="zh-CN" sz="1600" dirty="0"/>
              <a:t>= 2    </a:t>
            </a:r>
            <a:r>
              <a:rPr lang="en-US" altLang="zh-CN" sz="1600" dirty="0" smtClean="0"/>
              <a:t> # </a:t>
            </a:r>
            <a:r>
              <a:rPr lang="zh-CN" altLang="zh-CN" sz="1600" dirty="0"/>
              <a:t>气管转主支气管</a:t>
            </a:r>
            <a:r>
              <a:rPr lang="zh-CN" altLang="zh-CN" sz="1600" dirty="0" smtClean="0"/>
              <a:t>阶段</a:t>
            </a:r>
            <a:endParaRPr lang="zh-CN" altLang="zh-CN" sz="1600" dirty="0"/>
          </a:p>
          <a:p>
            <a:r>
              <a:rPr lang="en-US" altLang="zh-CN" sz="2000" dirty="0" smtClean="0"/>
              <a:t>Situation</a:t>
            </a:r>
            <a:r>
              <a:rPr lang="zh-CN" altLang="en-US" sz="2000" dirty="0" smtClean="0"/>
              <a:t>类，</a:t>
            </a:r>
            <a:r>
              <a:rPr lang="en-US" altLang="zh-CN" sz="2000" dirty="0" err="1" smtClean="0"/>
              <a:t>stenosis_info</a:t>
            </a:r>
            <a:r>
              <a:rPr lang="zh-CN" altLang="zh-CN" sz="2000" dirty="0"/>
              <a:t>类</a:t>
            </a:r>
            <a:r>
              <a:rPr lang="zh-CN" altLang="zh-CN" sz="2000" dirty="0"/>
              <a:t> </a:t>
            </a:r>
            <a:r>
              <a:rPr lang="zh-CN" altLang="en-US" sz="2000" dirty="0" smtClean="0"/>
              <a:t>：记录每一帧</a:t>
            </a:r>
            <a:r>
              <a:rPr lang="en-US" altLang="zh-CN" sz="2000" dirty="0" smtClean="0"/>
              <a:t>CT</a:t>
            </a:r>
            <a:r>
              <a:rPr lang="zh-CN" altLang="en-US" sz="2000" dirty="0" smtClean="0"/>
              <a:t>图像气管狭窄的相关信息</a:t>
            </a:r>
          </a:p>
        </p:txBody>
      </p:sp>
    </p:spTree>
    <p:extLst>
      <p:ext uri="{BB962C8B-B14F-4D97-AF65-F5344CB8AC3E}">
        <p14:creationId xmlns:p14="http://schemas.microsoft.com/office/powerpoint/2010/main" val="15443913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整体流程</a:t>
            </a:r>
            <a:endParaRPr lang="zh-CN" altLang="en-US" dirty="0"/>
          </a:p>
        </p:txBody>
      </p:sp>
      <p:grpSp>
        <p:nvGrpSpPr>
          <p:cNvPr id="4" name="组 3"/>
          <p:cNvGrpSpPr/>
          <p:nvPr/>
        </p:nvGrpSpPr>
        <p:grpSpPr>
          <a:xfrm>
            <a:off x="1224116" y="1719290"/>
            <a:ext cx="6619711" cy="4917484"/>
            <a:chOff x="0" y="102676"/>
            <a:chExt cx="4999990" cy="3664784"/>
          </a:xfrm>
        </p:grpSpPr>
        <p:grpSp>
          <p:nvGrpSpPr>
            <p:cNvPr id="5" name="组 4"/>
            <p:cNvGrpSpPr>
              <a:grpSpLocks/>
            </p:cNvGrpSpPr>
            <p:nvPr/>
          </p:nvGrpSpPr>
          <p:grpSpPr>
            <a:xfrm>
              <a:off x="0" y="102676"/>
              <a:ext cx="4999990" cy="3664784"/>
              <a:chOff x="534885" y="204467"/>
              <a:chExt cx="5052782" cy="3671638"/>
            </a:xfrm>
          </p:grpSpPr>
          <p:sp>
            <p:nvSpPr>
              <p:cNvPr id="8" name="矩形 7"/>
              <p:cNvSpPr>
                <a:spLocks noChangeArrowheads="1"/>
              </p:cNvSpPr>
              <p:nvPr/>
            </p:nvSpPr>
            <p:spPr bwMode="auto">
              <a:xfrm>
                <a:off x="1949460" y="204467"/>
                <a:ext cx="1630253" cy="291969"/>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solidFill>
                      <a:srgbClr val="000000"/>
                    </a:solidFill>
                    <a:effectLst/>
                    <a:latin typeface="DengXian" charset="-122"/>
                    <a:ea typeface="SimSun" charset="-122"/>
                    <a:cs typeface="Times New Roman" charset="0"/>
                  </a:rPr>
                  <a:t>读入数据</a:t>
                </a:r>
                <a:endParaRPr lang="zh-CN" sz="1050" kern="100">
                  <a:effectLst/>
                  <a:latin typeface="DengXian" charset="-122"/>
                  <a:ea typeface="宋体" charset="-122"/>
                  <a:cs typeface="Times New Roman" charset="0"/>
                </a:endParaRPr>
              </a:p>
            </p:txBody>
          </p:sp>
          <p:sp>
            <p:nvSpPr>
              <p:cNvPr id="9" name="矩形 8"/>
              <p:cNvSpPr>
                <a:spLocks noChangeArrowheads="1"/>
              </p:cNvSpPr>
              <p:nvPr/>
            </p:nvSpPr>
            <p:spPr bwMode="auto">
              <a:xfrm>
                <a:off x="534885" y="596905"/>
                <a:ext cx="5052782" cy="269870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en-US" sz="1050" kern="100">
                    <a:effectLst/>
                    <a:latin typeface="宋体" charset="-122"/>
                    <a:cs typeface="宋体" charset="-122"/>
                  </a:rPr>
                  <a:t> </a:t>
                </a:r>
                <a:endParaRPr lang="zh-CN" sz="1200" kern="100">
                  <a:effectLst/>
                  <a:latin typeface="宋体" charset="-122"/>
                  <a:cs typeface="宋体" charset="-122"/>
                </a:endParaRPr>
              </a:p>
            </p:txBody>
          </p:sp>
          <p:sp>
            <p:nvSpPr>
              <p:cNvPr id="10" name="矩形 9"/>
              <p:cNvSpPr>
                <a:spLocks noChangeArrowheads="1"/>
              </p:cNvSpPr>
              <p:nvPr/>
            </p:nvSpPr>
            <p:spPr bwMode="auto">
              <a:xfrm>
                <a:off x="1900981" y="763787"/>
                <a:ext cx="1624966" cy="37719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solidFill>
                      <a:srgbClr val="000000"/>
                    </a:solidFill>
                    <a:effectLst/>
                    <a:latin typeface="宋体" charset="-122"/>
                    <a:cs typeface="宋体" charset="-122"/>
                  </a:rPr>
                  <a:t>判断是否是喉部</a:t>
                </a:r>
                <a:endParaRPr lang="zh-CN" sz="1200" kern="100">
                  <a:effectLst/>
                  <a:latin typeface="宋体" charset="-122"/>
                  <a:cs typeface="宋体" charset="-122"/>
                </a:endParaRPr>
              </a:p>
            </p:txBody>
          </p:sp>
          <p:sp>
            <p:nvSpPr>
              <p:cNvPr id="11" name="矩形 10"/>
              <p:cNvSpPr>
                <a:spLocks noChangeArrowheads="1"/>
              </p:cNvSpPr>
              <p:nvPr/>
            </p:nvSpPr>
            <p:spPr bwMode="auto">
              <a:xfrm>
                <a:off x="1949466" y="1798361"/>
                <a:ext cx="1701800" cy="38608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检测是否发生狭窄</a:t>
                </a:r>
                <a:endParaRPr lang="zh-CN" sz="1200" kern="100">
                  <a:effectLst/>
                  <a:latin typeface="宋体" charset="-122"/>
                  <a:cs typeface="宋体" charset="-122"/>
                </a:endParaRPr>
              </a:p>
            </p:txBody>
          </p:sp>
          <p:grpSp>
            <p:nvGrpSpPr>
              <p:cNvPr id="12" name="组 11"/>
              <p:cNvGrpSpPr/>
              <p:nvPr/>
            </p:nvGrpSpPr>
            <p:grpSpPr>
              <a:xfrm>
                <a:off x="2183802" y="1151068"/>
                <a:ext cx="2595376" cy="652897"/>
                <a:chOff x="0" y="0"/>
                <a:chExt cx="2595452" cy="653150"/>
              </a:xfrm>
            </p:grpSpPr>
            <p:cxnSp>
              <p:nvCxnSpPr>
                <p:cNvPr id="23" name="肘形连接符 22"/>
                <p:cNvCxnSpPr/>
                <p:nvPr/>
              </p:nvCxnSpPr>
              <p:spPr>
                <a:xfrm>
                  <a:off x="570155" y="139850"/>
                  <a:ext cx="2025297" cy="507695"/>
                </a:xfrm>
                <a:prstGeom prst="bentConnector3">
                  <a:avLst>
                    <a:gd name="adj1" fmla="val 100091"/>
                  </a:avLst>
                </a:prstGeom>
                <a:noFill/>
                <a:ln w="6350" cap="flat" cmpd="sng" algn="ctr">
                  <a:solidFill>
                    <a:sysClr val="windowText" lastClr="000000"/>
                  </a:solidFill>
                  <a:prstDash val="solid"/>
                  <a:miter lim="800000"/>
                  <a:tailEnd type="triangle"/>
                </a:ln>
                <a:effectLst/>
              </p:spPr>
            </p:cxnSp>
            <p:cxnSp>
              <p:nvCxnSpPr>
                <p:cNvPr id="24" name="直接箭头连接符 7"/>
                <p:cNvCxnSpPr>
                  <a:cxnSpLocks noChangeShapeType="1"/>
                </p:cNvCxnSpPr>
                <p:nvPr/>
              </p:nvCxnSpPr>
              <p:spPr bwMode="auto">
                <a:xfrm>
                  <a:off x="580912" y="0"/>
                  <a:ext cx="0" cy="653150"/>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sp>
              <p:nvSpPr>
                <p:cNvPr id="25" name="文本框 24"/>
                <p:cNvSpPr txBox="1"/>
                <p:nvPr/>
              </p:nvSpPr>
              <p:spPr>
                <a:xfrm>
                  <a:off x="0" y="268941"/>
                  <a:ext cx="569595" cy="243840"/>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a:effectLst/>
                      <a:latin typeface="DengXian" charset="-122"/>
                      <a:ea typeface="SimSun" charset="-122"/>
                      <a:cs typeface="Times New Roman" charset="0"/>
                    </a:rPr>
                    <a:t>不是</a:t>
                  </a:r>
                  <a:endParaRPr lang="zh-CN" sz="1050" kern="100">
                    <a:effectLst/>
                    <a:latin typeface="DengXian" charset="-122"/>
                    <a:ea typeface="宋体" charset="-122"/>
                    <a:cs typeface="Times New Roman" charset="0"/>
                  </a:endParaRPr>
                </a:p>
              </p:txBody>
            </p:sp>
            <p:sp>
              <p:nvSpPr>
                <p:cNvPr id="26" name="文本框 25"/>
                <p:cNvSpPr txBox="1"/>
                <p:nvPr/>
              </p:nvSpPr>
              <p:spPr>
                <a:xfrm>
                  <a:off x="2173044" y="258184"/>
                  <a:ext cx="349250" cy="253365"/>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a:effectLst/>
                      <a:latin typeface="DengXian" charset="-122"/>
                      <a:ea typeface="SimSun" charset="-122"/>
                      <a:cs typeface="Times New Roman" charset="0"/>
                    </a:rPr>
                    <a:t>是</a:t>
                  </a:r>
                  <a:endParaRPr lang="zh-CN" sz="1050" kern="100">
                    <a:effectLst/>
                    <a:latin typeface="DengXian" charset="-122"/>
                    <a:ea typeface="宋体" charset="-122"/>
                    <a:cs typeface="Times New Roman" charset="0"/>
                  </a:endParaRPr>
                </a:p>
              </p:txBody>
            </p:sp>
          </p:grpSp>
          <p:grpSp>
            <p:nvGrpSpPr>
              <p:cNvPr id="13" name="组 12"/>
              <p:cNvGrpSpPr/>
              <p:nvPr/>
            </p:nvGrpSpPr>
            <p:grpSpPr>
              <a:xfrm>
                <a:off x="1947134" y="2529839"/>
                <a:ext cx="2743200" cy="361383"/>
                <a:chOff x="-221204" y="249316"/>
                <a:chExt cx="2743423" cy="361524"/>
              </a:xfrm>
            </p:grpSpPr>
            <p:sp>
              <p:nvSpPr>
                <p:cNvPr id="21" name="文本框 20"/>
                <p:cNvSpPr txBox="1"/>
                <p:nvPr/>
              </p:nvSpPr>
              <p:spPr>
                <a:xfrm>
                  <a:off x="-221204" y="249316"/>
                  <a:ext cx="909479" cy="361524"/>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a:effectLst/>
                      <a:latin typeface="DengXian" charset="-122"/>
                      <a:ea typeface="SimSun" charset="-122"/>
                      <a:cs typeface="Times New Roman" charset="0"/>
                    </a:rPr>
                    <a:t>发生狭窄</a:t>
                  </a:r>
                  <a:endParaRPr lang="zh-CN" sz="1050" kern="100">
                    <a:effectLst/>
                    <a:latin typeface="DengXian" charset="-122"/>
                    <a:ea typeface="宋体" charset="-122"/>
                    <a:cs typeface="Times New Roman" charset="0"/>
                  </a:endParaRPr>
                </a:p>
              </p:txBody>
            </p:sp>
            <p:sp>
              <p:nvSpPr>
                <p:cNvPr id="22" name="文本框 21"/>
                <p:cNvSpPr txBox="1"/>
                <p:nvPr/>
              </p:nvSpPr>
              <p:spPr>
                <a:xfrm>
                  <a:off x="1608081" y="258184"/>
                  <a:ext cx="914138" cy="245232"/>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a:effectLst/>
                      <a:latin typeface="DengXian" charset="-122"/>
                      <a:ea typeface="SimSun" charset="-122"/>
                      <a:cs typeface="Times New Roman" charset="0"/>
                    </a:rPr>
                    <a:t>未发生狭窄</a:t>
                  </a:r>
                  <a:endParaRPr lang="zh-CN" sz="1050" kern="100">
                    <a:effectLst/>
                    <a:latin typeface="DengXian" charset="-122"/>
                    <a:ea typeface="宋体" charset="-122"/>
                    <a:cs typeface="Times New Roman" charset="0"/>
                  </a:endParaRPr>
                </a:p>
              </p:txBody>
            </p:sp>
          </p:grpSp>
          <p:sp>
            <p:nvSpPr>
              <p:cNvPr id="14" name="矩形 13"/>
              <p:cNvSpPr>
                <a:spLocks noChangeArrowheads="1"/>
              </p:cNvSpPr>
              <p:nvPr/>
            </p:nvSpPr>
            <p:spPr bwMode="auto">
              <a:xfrm>
                <a:off x="1949466" y="2796446"/>
                <a:ext cx="1701800" cy="38608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计算局部狭窄程度</a:t>
                </a:r>
                <a:endParaRPr lang="zh-CN" sz="1200" kern="100">
                  <a:effectLst/>
                  <a:latin typeface="宋体" charset="-122"/>
                  <a:cs typeface="宋体" charset="-122"/>
                </a:endParaRPr>
              </a:p>
            </p:txBody>
          </p:sp>
          <p:sp>
            <p:nvSpPr>
              <p:cNvPr id="15" name="矩形 14"/>
              <p:cNvSpPr>
                <a:spLocks noChangeArrowheads="1"/>
              </p:cNvSpPr>
              <p:nvPr/>
            </p:nvSpPr>
            <p:spPr bwMode="auto">
              <a:xfrm>
                <a:off x="3903315" y="2796446"/>
                <a:ext cx="1616978" cy="37592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结束</a:t>
                </a:r>
                <a:endParaRPr lang="zh-CN" sz="1200" kern="100">
                  <a:effectLst/>
                  <a:latin typeface="宋体" charset="-122"/>
                  <a:cs typeface="宋体" charset="-122"/>
                </a:endParaRPr>
              </a:p>
            </p:txBody>
          </p:sp>
          <p:sp>
            <p:nvSpPr>
              <p:cNvPr id="16" name="文本框 15"/>
              <p:cNvSpPr txBox="1"/>
              <p:nvPr/>
            </p:nvSpPr>
            <p:spPr>
              <a:xfrm>
                <a:off x="602935" y="696694"/>
                <a:ext cx="1152301" cy="342639"/>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a:solidFill>
                      <a:srgbClr val="000000"/>
                    </a:solidFill>
                    <a:effectLst/>
                    <a:latin typeface="DengXian" charset="-122"/>
                    <a:ea typeface="SimSun" charset="-122"/>
                    <a:cs typeface="Times New Roman" charset="0"/>
                  </a:rPr>
                  <a:t>对每张</a:t>
                </a:r>
                <a:r>
                  <a:rPr lang="en-US" sz="1050" kern="100">
                    <a:solidFill>
                      <a:srgbClr val="000000"/>
                    </a:solidFill>
                    <a:effectLst/>
                    <a:latin typeface="DengXian" charset="-122"/>
                    <a:ea typeface="SimSun" charset="-122"/>
                    <a:cs typeface="Times New Roman" charset="0"/>
                  </a:rPr>
                  <a:t>CT</a:t>
                </a:r>
                <a:r>
                  <a:rPr lang="zh-CN" sz="1050" kern="100">
                    <a:solidFill>
                      <a:srgbClr val="000000"/>
                    </a:solidFill>
                    <a:effectLst/>
                    <a:latin typeface="DengXian" charset="-122"/>
                    <a:ea typeface="SimSun" charset="-122"/>
                    <a:cs typeface="Times New Roman" charset="0"/>
                  </a:rPr>
                  <a:t>切片</a:t>
                </a:r>
                <a:endParaRPr lang="zh-CN" sz="1050" kern="100">
                  <a:effectLst/>
                  <a:latin typeface="DengXian" charset="-122"/>
                  <a:ea typeface="宋体" charset="-122"/>
                  <a:cs typeface="Times New Roman" charset="0"/>
                </a:endParaRPr>
              </a:p>
            </p:txBody>
          </p:sp>
          <p:sp>
            <p:nvSpPr>
              <p:cNvPr id="17" name="矩形 16"/>
              <p:cNvSpPr>
                <a:spLocks noChangeArrowheads="1"/>
              </p:cNvSpPr>
              <p:nvPr/>
            </p:nvSpPr>
            <p:spPr bwMode="auto">
              <a:xfrm>
                <a:off x="1949466" y="3495105"/>
                <a:ext cx="1828800" cy="38100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solidFill>
                      <a:srgbClr val="000000"/>
                    </a:solidFill>
                    <a:effectLst/>
                    <a:latin typeface="DengXian" charset="-122"/>
                    <a:ea typeface="SimSun" charset="-122"/>
                    <a:cs typeface="Times New Roman" charset="0"/>
                  </a:rPr>
                  <a:t>计算狭窄最严重处狭窄程度</a:t>
                </a:r>
                <a:endParaRPr lang="zh-CN" sz="1050" kern="100">
                  <a:effectLst/>
                  <a:latin typeface="DengXian" charset="-122"/>
                  <a:ea typeface="宋体" charset="-122"/>
                  <a:cs typeface="Times New Roman" charset="0"/>
                </a:endParaRPr>
              </a:p>
            </p:txBody>
          </p:sp>
          <p:cxnSp>
            <p:nvCxnSpPr>
              <p:cNvPr id="18" name="直接箭头连接符 7"/>
              <p:cNvCxnSpPr>
                <a:cxnSpLocks noChangeShapeType="1"/>
              </p:cNvCxnSpPr>
              <p:nvPr/>
            </p:nvCxnSpPr>
            <p:spPr bwMode="auto">
              <a:xfrm>
                <a:off x="2757955" y="496438"/>
                <a:ext cx="0" cy="290119"/>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sp>
            <p:nvSpPr>
              <p:cNvPr id="19" name="矩形 18"/>
              <p:cNvSpPr>
                <a:spLocks noChangeArrowheads="1"/>
              </p:cNvSpPr>
              <p:nvPr/>
            </p:nvSpPr>
            <p:spPr bwMode="auto">
              <a:xfrm>
                <a:off x="3835940" y="1798361"/>
                <a:ext cx="1701800" cy="37592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停止检测</a:t>
                </a:r>
                <a:endParaRPr lang="zh-CN" sz="1200" kern="100">
                  <a:effectLst/>
                  <a:latin typeface="宋体" charset="-122"/>
                  <a:cs typeface="宋体" charset="-122"/>
                </a:endParaRPr>
              </a:p>
            </p:txBody>
          </p:sp>
          <p:cxnSp>
            <p:nvCxnSpPr>
              <p:cNvPr id="20" name="直接箭头连接符 7"/>
              <p:cNvCxnSpPr>
                <a:cxnSpLocks noChangeShapeType="1"/>
              </p:cNvCxnSpPr>
              <p:nvPr/>
            </p:nvCxnSpPr>
            <p:spPr bwMode="auto">
              <a:xfrm>
                <a:off x="2757955" y="3195679"/>
                <a:ext cx="0" cy="290158"/>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grpSp>
        <p:cxnSp>
          <p:nvCxnSpPr>
            <p:cNvPr id="6" name="肘形连接符 5"/>
            <p:cNvCxnSpPr/>
            <p:nvPr/>
          </p:nvCxnSpPr>
          <p:spPr>
            <a:xfrm>
              <a:off x="2204357" y="2179865"/>
              <a:ext cx="2004224" cy="503692"/>
            </a:xfrm>
            <a:prstGeom prst="bentConnector3">
              <a:avLst>
                <a:gd name="adj1" fmla="val 100091"/>
              </a:avLst>
            </a:prstGeom>
            <a:noFill/>
            <a:ln w="6350" cap="flat" cmpd="sng" algn="ctr">
              <a:solidFill>
                <a:sysClr val="windowText" lastClr="000000"/>
              </a:solidFill>
              <a:prstDash val="solid"/>
              <a:miter lim="800000"/>
              <a:tailEnd type="triangle"/>
            </a:ln>
            <a:effectLst/>
          </p:spPr>
        </p:cxnSp>
        <p:cxnSp>
          <p:nvCxnSpPr>
            <p:cNvPr id="7" name="直接箭头连接符 7"/>
            <p:cNvCxnSpPr>
              <a:cxnSpLocks noChangeShapeType="1"/>
            </p:cNvCxnSpPr>
            <p:nvPr/>
          </p:nvCxnSpPr>
          <p:spPr bwMode="auto">
            <a:xfrm>
              <a:off x="2196193" y="2081893"/>
              <a:ext cx="0" cy="612000"/>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grpSp>
      <p:sp>
        <p:nvSpPr>
          <p:cNvPr id="29" name="椭圆 28"/>
          <p:cNvSpPr/>
          <p:nvPr/>
        </p:nvSpPr>
        <p:spPr>
          <a:xfrm>
            <a:off x="2943885" y="3874466"/>
            <a:ext cx="2484012" cy="476185"/>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1524103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对单张</a:t>
            </a:r>
            <a:r>
              <a:rPr lang="en-US" altLang="zh-CN" dirty="0" smtClean="0"/>
              <a:t>CT</a:t>
            </a:r>
            <a:r>
              <a:rPr lang="zh-CN" altLang="en-US" dirty="0" smtClean="0"/>
              <a:t>片的处理</a:t>
            </a:r>
            <a:endParaRPr lang="zh-CN" altLang="en-US" dirty="0"/>
          </a:p>
        </p:txBody>
      </p:sp>
      <p:sp>
        <p:nvSpPr>
          <p:cNvPr id="27" name="内容占位符 4"/>
          <p:cNvSpPr txBox="1">
            <a:spLocks/>
          </p:cNvSpPr>
          <p:nvPr/>
        </p:nvSpPr>
        <p:spPr>
          <a:xfrm>
            <a:off x="494025" y="1734839"/>
            <a:ext cx="8372163" cy="4828193"/>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t>检测是否发生气道狭窄</a:t>
            </a:r>
            <a:r>
              <a:rPr lang="zh-CN" altLang="zh-CN" sz="2000" dirty="0" smtClean="0"/>
              <a:t>。 </a:t>
            </a:r>
            <a:endParaRPr lang="en-US" altLang="zh-CN" sz="2000" dirty="0" smtClean="0"/>
          </a:p>
        </p:txBody>
      </p:sp>
      <p:grpSp>
        <p:nvGrpSpPr>
          <p:cNvPr id="5" name="组 4"/>
          <p:cNvGrpSpPr>
            <a:grpSpLocks/>
          </p:cNvGrpSpPr>
          <p:nvPr/>
        </p:nvGrpSpPr>
        <p:grpSpPr>
          <a:xfrm>
            <a:off x="2121848" y="1597775"/>
            <a:ext cx="6744340" cy="5102319"/>
            <a:chOff x="-288798" y="0"/>
            <a:chExt cx="4959576" cy="6731282"/>
          </a:xfrm>
        </p:grpSpPr>
        <p:sp>
          <p:nvSpPr>
            <p:cNvPr id="6" name="矩形 5"/>
            <p:cNvSpPr>
              <a:spLocks noChangeArrowheads="1"/>
            </p:cNvSpPr>
            <p:nvPr/>
          </p:nvSpPr>
          <p:spPr bwMode="auto">
            <a:xfrm>
              <a:off x="970845" y="0"/>
              <a:ext cx="1702435" cy="556908"/>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DengXian" charset="-122"/>
                  <a:ea typeface="宋体" charset="-122"/>
                  <a:cs typeface="Times New Roman" charset="0"/>
                </a:rPr>
                <a:t>预处理</a:t>
              </a:r>
            </a:p>
          </p:txBody>
        </p:sp>
        <p:sp>
          <p:nvSpPr>
            <p:cNvPr id="7" name="矩形 6"/>
            <p:cNvSpPr>
              <a:spLocks noChangeArrowheads="1"/>
            </p:cNvSpPr>
            <p:nvPr/>
          </p:nvSpPr>
          <p:spPr bwMode="auto">
            <a:xfrm>
              <a:off x="970845" y="801511"/>
              <a:ext cx="1702194" cy="556755"/>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拿到内部腔体</a:t>
              </a:r>
              <a:endParaRPr lang="zh-CN" sz="1200" kern="100">
                <a:effectLst/>
                <a:latin typeface="宋体" charset="-122"/>
                <a:cs typeface="宋体" charset="-122"/>
              </a:endParaRPr>
            </a:p>
          </p:txBody>
        </p:sp>
        <p:cxnSp>
          <p:nvCxnSpPr>
            <p:cNvPr id="8" name="直接箭头连接符 4"/>
            <p:cNvCxnSpPr>
              <a:cxnSpLocks noChangeShapeType="1"/>
            </p:cNvCxnSpPr>
            <p:nvPr/>
          </p:nvCxnSpPr>
          <p:spPr bwMode="auto">
            <a:xfrm>
              <a:off x="1828800" y="564445"/>
              <a:ext cx="121" cy="243001"/>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sp>
          <p:nvSpPr>
            <p:cNvPr id="9" name="矩形 8"/>
            <p:cNvSpPr>
              <a:spLocks noChangeArrowheads="1"/>
            </p:cNvSpPr>
            <p:nvPr/>
          </p:nvSpPr>
          <p:spPr bwMode="auto">
            <a:xfrm>
              <a:off x="970845" y="1580445"/>
              <a:ext cx="1701800" cy="612775"/>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拿到空气</a:t>
              </a:r>
              <a:r>
                <a:rPr lang="en-US" sz="1050" kern="100">
                  <a:effectLst/>
                  <a:latin typeface="宋体" charset="-122"/>
                  <a:cs typeface="宋体" charset="-122"/>
                </a:rPr>
                <a:t>CT</a:t>
              </a:r>
              <a:r>
                <a:rPr lang="zh-CN" sz="1050" kern="100">
                  <a:effectLst/>
                  <a:latin typeface="宋体" charset="-122"/>
                  <a:cs typeface="宋体" charset="-122"/>
                </a:rPr>
                <a:t>值部分</a:t>
              </a:r>
              <a:endParaRPr lang="zh-CN" sz="1200" kern="100">
                <a:effectLst/>
                <a:latin typeface="宋体" charset="-122"/>
                <a:cs typeface="宋体" charset="-122"/>
              </a:endParaRPr>
            </a:p>
          </p:txBody>
        </p:sp>
        <p:cxnSp>
          <p:nvCxnSpPr>
            <p:cNvPr id="10" name="直接箭头连接符 7"/>
            <p:cNvCxnSpPr>
              <a:cxnSpLocks noChangeShapeType="1"/>
            </p:cNvCxnSpPr>
            <p:nvPr/>
          </p:nvCxnSpPr>
          <p:spPr bwMode="auto">
            <a:xfrm>
              <a:off x="1828800" y="1354667"/>
              <a:ext cx="0" cy="220180"/>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sp>
          <p:nvSpPr>
            <p:cNvPr id="11" name="矩形 10"/>
            <p:cNvSpPr>
              <a:spLocks noChangeArrowheads="1"/>
            </p:cNvSpPr>
            <p:nvPr/>
          </p:nvSpPr>
          <p:spPr bwMode="auto">
            <a:xfrm>
              <a:off x="1027289" y="2449689"/>
              <a:ext cx="1701800" cy="55626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从内部腔体中筛选出气道部分</a:t>
              </a:r>
              <a:endParaRPr lang="zh-CN" sz="1200" kern="100">
                <a:effectLst/>
                <a:latin typeface="宋体" charset="-122"/>
                <a:cs typeface="宋体" charset="-122"/>
              </a:endParaRPr>
            </a:p>
          </p:txBody>
        </p:sp>
        <p:cxnSp>
          <p:nvCxnSpPr>
            <p:cNvPr id="12" name="直接箭头连接符 7"/>
            <p:cNvCxnSpPr>
              <a:cxnSpLocks noChangeShapeType="1"/>
            </p:cNvCxnSpPr>
            <p:nvPr/>
          </p:nvCxnSpPr>
          <p:spPr bwMode="auto">
            <a:xfrm>
              <a:off x="1840089" y="2201333"/>
              <a:ext cx="0" cy="219710"/>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grpSp>
          <p:nvGrpSpPr>
            <p:cNvPr id="13" name="组 12"/>
            <p:cNvGrpSpPr/>
            <p:nvPr/>
          </p:nvGrpSpPr>
          <p:grpSpPr>
            <a:xfrm>
              <a:off x="-288798" y="3770489"/>
              <a:ext cx="4180334" cy="766445"/>
              <a:chOff x="-1555520" y="0"/>
              <a:chExt cx="4184151" cy="767379"/>
            </a:xfrm>
          </p:grpSpPr>
          <p:cxnSp>
            <p:nvCxnSpPr>
              <p:cNvPr id="22" name="肘形连接符 21"/>
              <p:cNvCxnSpPr/>
              <p:nvPr/>
            </p:nvCxnSpPr>
            <p:spPr>
              <a:xfrm>
                <a:off x="570155" y="139850"/>
                <a:ext cx="1943436" cy="627529"/>
              </a:xfrm>
              <a:prstGeom prst="bentConnector3">
                <a:avLst>
                  <a:gd name="adj1" fmla="val 99891"/>
                </a:avLst>
              </a:prstGeom>
              <a:noFill/>
              <a:ln w="6350" cap="flat" cmpd="sng" algn="ctr">
                <a:solidFill>
                  <a:sysClr val="windowText" lastClr="000000"/>
                </a:solidFill>
                <a:prstDash val="solid"/>
                <a:miter lim="800000"/>
                <a:tailEnd type="triangle"/>
              </a:ln>
              <a:effectLst/>
            </p:spPr>
          </p:cxnSp>
          <p:cxnSp>
            <p:nvCxnSpPr>
              <p:cNvPr id="23" name="直接箭头连接符 7"/>
              <p:cNvCxnSpPr>
                <a:cxnSpLocks noChangeShapeType="1"/>
              </p:cNvCxnSpPr>
              <p:nvPr/>
            </p:nvCxnSpPr>
            <p:spPr bwMode="auto">
              <a:xfrm>
                <a:off x="580912" y="0"/>
                <a:ext cx="0" cy="719455"/>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sp>
            <p:nvSpPr>
              <p:cNvPr id="24" name="文本框 23"/>
              <p:cNvSpPr txBox="1"/>
              <p:nvPr/>
            </p:nvSpPr>
            <p:spPr>
              <a:xfrm>
                <a:off x="-1555520" y="246085"/>
                <a:ext cx="2113179" cy="485980"/>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r">
                  <a:spcAft>
                    <a:spcPts val="0"/>
                  </a:spcAft>
                </a:pPr>
                <a:r>
                  <a:rPr lang="en-US" sz="1050" kern="100">
                    <a:effectLst/>
                    <a:latin typeface="Times New Roman" charset="0"/>
                    <a:ea typeface="SimSun" charset="-122"/>
                    <a:cs typeface="Times New Roman" charset="0"/>
                  </a:rPr>
                  <a:t>Status == STATUS_TRACHEA</a:t>
                </a:r>
                <a:endParaRPr lang="zh-CN" sz="1050" kern="100">
                  <a:effectLst/>
                  <a:latin typeface="DengXian" charset="-122"/>
                  <a:ea typeface="宋体" charset="-122"/>
                  <a:cs typeface="Times New Roman" charset="0"/>
                </a:endParaRPr>
              </a:p>
              <a:p>
                <a:pPr algn="r">
                  <a:spcAft>
                    <a:spcPts val="0"/>
                  </a:spcAft>
                </a:pPr>
                <a:r>
                  <a:rPr lang="zh-CN" sz="1050" kern="100">
                    <a:effectLst/>
                    <a:latin typeface="Times New Roman" charset="0"/>
                    <a:ea typeface="SimSun" charset="-122"/>
                    <a:cs typeface="Times New Roman" charset="0"/>
                  </a:rPr>
                  <a:t>气管部分</a:t>
                </a:r>
                <a:endParaRPr lang="zh-CN" sz="1050" kern="100">
                  <a:effectLst/>
                  <a:latin typeface="DengXian" charset="-122"/>
                  <a:ea typeface="宋体" charset="-122"/>
                  <a:cs typeface="Times New Roman" charset="0"/>
                </a:endParaRPr>
              </a:p>
            </p:txBody>
          </p:sp>
          <p:sp>
            <p:nvSpPr>
              <p:cNvPr id="25" name="文本框 24"/>
              <p:cNvSpPr txBox="1"/>
              <p:nvPr/>
            </p:nvSpPr>
            <p:spPr>
              <a:xfrm>
                <a:off x="799044" y="246302"/>
                <a:ext cx="1829587" cy="508619"/>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00">
                    <a:effectLst/>
                    <a:latin typeface="Times New Roman" charset="0"/>
                    <a:ea typeface="SimSun" charset="-122"/>
                    <a:cs typeface="Times New Roman" charset="0"/>
                  </a:rPr>
                  <a:t>Status == STATUS_SWITCH</a:t>
                </a:r>
                <a:endParaRPr lang="zh-CN" sz="1050" kern="100">
                  <a:effectLst/>
                  <a:latin typeface="DengXian" charset="-122"/>
                  <a:ea typeface="宋体" charset="-122"/>
                  <a:cs typeface="Times New Roman" charset="0"/>
                </a:endParaRPr>
              </a:p>
              <a:p>
                <a:pPr algn="ctr">
                  <a:spcAft>
                    <a:spcPts val="0"/>
                  </a:spcAft>
                </a:pPr>
                <a:r>
                  <a:rPr lang="en-US" sz="1050" kern="100">
                    <a:effectLst/>
                    <a:latin typeface="Times New Roman" charset="0"/>
                    <a:ea typeface="SimSun" charset="-122"/>
                    <a:cs typeface="Times New Roman" charset="0"/>
                  </a:rPr>
                  <a:t>          </a:t>
                </a:r>
                <a:r>
                  <a:rPr lang="zh-CN" sz="1050" kern="100">
                    <a:effectLst/>
                    <a:latin typeface="Times New Roman" charset="0"/>
                    <a:ea typeface="SimSun" charset="-122"/>
                    <a:cs typeface="Times New Roman" charset="0"/>
                  </a:rPr>
                  <a:t>气管转支气管</a:t>
                </a:r>
                <a:endParaRPr lang="zh-CN" sz="1050" kern="100">
                  <a:effectLst/>
                  <a:latin typeface="DengXian" charset="-122"/>
                  <a:ea typeface="宋体" charset="-122"/>
                  <a:cs typeface="Times New Roman" charset="0"/>
                </a:endParaRPr>
              </a:p>
              <a:p>
                <a:pPr algn="just">
                  <a:spcAft>
                    <a:spcPts val="0"/>
                  </a:spcAft>
                </a:pPr>
                <a:r>
                  <a:rPr lang="en-US" sz="1050" kern="100">
                    <a:effectLst/>
                    <a:latin typeface="Times New Roman" charset="0"/>
                    <a:ea typeface="SimSun" charset="-122"/>
                    <a:cs typeface="Times New Roman" charset="0"/>
                  </a:rPr>
                  <a:t> </a:t>
                </a:r>
                <a:endParaRPr lang="zh-CN" sz="1050" kern="100">
                  <a:effectLst/>
                  <a:latin typeface="DengXian" charset="-122"/>
                  <a:ea typeface="宋体" charset="-122"/>
                  <a:cs typeface="Times New Roman" charset="0"/>
                </a:endParaRPr>
              </a:p>
              <a:p>
                <a:pPr algn="just">
                  <a:spcAft>
                    <a:spcPts val="0"/>
                  </a:spcAft>
                </a:pPr>
                <a:r>
                  <a:rPr lang="en-US" sz="1050" kern="100">
                    <a:effectLst/>
                    <a:latin typeface="Times New Roman" charset="0"/>
                    <a:ea typeface="SimSun" charset="-122"/>
                    <a:cs typeface="Times New Roman" charset="0"/>
                  </a:rPr>
                  <a:t> </a:t>
                </a:r>
                <a:endParaRPr lang="zh-CN" sz="1050" kern="100">
                  <a:effectLst/>
                  <a:latin typeface="DengXian" charset="-122"/>
                  <a:ea typeface="宋体" charset="-122"/>
                  <a:cs typeface="Times New Roman" charset="0"/>
                </a:endParaRPr>
              </a:p>
              <a:p>
                <a:pPr algn="just">
                  <a:spcAft>
                    <a:spcPts val="0"/>
                  </a:spcAft>
                </a:pPr>
                <a:r>
                  <a:rPr lang="en-US" sz="1050" kern="100">
                    <a:effectLst/>
                    <a:latin typeface="Times New Roman" charset="0"/>
                    <a:ea typeface="SimSun" charset="-122"/>
                    <a:cs typeface="Times New Roman" charset="0"/>
                  </a:rPr>
                  <a:t> </a:t>
                </a:r>
                <a:endParaRPr lang="zh-CN" sz="1050" kern="100">
                  <a:effectLst/>
                  <a:latin typeface="DengXian" charset="-122"/>
                  <a:ea typeface="宋体" charset="-122"/>
                  <a:cs typeface="Times New Roman" charset="0"/>
                </a:endParaRPr>
              </a:p>
            </p:txBody>
          </p:sp>
        </p:grpSp>
        <p:sp>
          <p:nvSpPr>
            <p:cNvPr id="14" name="矩形 13"/>
            <p:cNvSpPr>
              <a:spLocks noChangeArrowheads="1"/>
            </p:cNvSpPr>
            <p:nvPr/>
          </p:nvSpPr>
          <p:spPr bwMode="auto">
            <a:xfrm>
              <a:off x="1027289" y="3251200"/>
              <a:ext cx="1701800" cy="55626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状态机判断</a:t>
              </a:r>
              <a:endParaRPr lang="zh-CN" sz="1200" kern="100">
                <a:effectLst/>
                <a:latin typeface="宋体" charset="-122"/>
                <a:cs typeface="宋体" charset="-122"/>
              </a:endParaRPr>
            </a:p>
          </p:txBody>
        </p:sp>
        <p:cxnSp>
          <p:nvCxnSpPr>
            <p:cNvPr id="15" name="直接箭头连接符 7"/>
            <p:cNvCxnSpPr>
              <a:cxnSpLocks noChangeShapeType="1"/>
            </p:cNvCxnSpPr>
            <p:nvPr/>
          </p:nvCxnSpPr>
          <p:spPr bwMode="auto">
            <a:xfrm>
              <a:off x="1828800" y="3002845"/>
              <a:ext cx="0" cy="219710"/>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sp>
          <p:nvSpPr>
            <p:cNvPr id="16" name="矩形 15"/>
            <p:cNvSpPr>
              <a:spLocks noChangeArrowheads="1"/>
            </p:cNvSpPr>
            <p:nvPr/>
          </p:nvSpPr>
          <p:spPr bwMode="auto">
            <a:xfrm>
              <a:off x="1027289" y="4515556"/>
              <a:ext cx="1701800" cy="51308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去除食道或肺泡的干扰</a:t>
              </a:r>
              <a:endParaRPr lang="zh-CN" sz="1200" kern="100">
                <a:effectLst/>
                <a:latin typeface="宋体" charset="-122"/>
                <a:cs typeface="宋体" charset="-122"/>
              </a:endParaRPr>
            </a:p>
          </p:txBody>
        </p:sp>
        <p:sp>
          <p:nvSpPr>
            <p:cNvPr id="17" name="矩形 16"/>
            <p:cNvSpPr>
              <a:spLocks noChangeArrowheads="1"/>
            </p:cNvSpPr>
            <p:nvPr/>
          </p:nvSpPr>
          <p:spPr bwMode="auto">
            <a:xfrm>
              <a:off x="2968978" y="4526845"/>
              <a:ext cx="1701800" cy="55626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停止检测</a:t>
              </a:r>
              <a:endParaRPr lang="zh-CN" sz="1200" kern="100">
                <a:effectLst/>
                <a:latin typeface="宋体" charset="-122"/>
                <a:cs typeface="宋体" charset="-122"/>
              </a:endParaRPr>
            </a:p>
          </p:txBody>
        </p:sp>
        <p:sp>
          <p:nvSpPr>
            <p:cNvPr id="18" name="矩形 17"/>
            <p:cNvSpPr>
              <a:spLocks noChangeArrowheads="1"/>
            </p:cNvSpPr>
            <p:nvPr/>
          </p:nvSpPr>
          <p:spPr bwMode="auto">
            <a:xfrm>
              <a:off x="1027289" y="5283200"/>
              <a:ext cx="1701800" cy="63246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判断是否狭窄并更新狭窄状态</a:t>
              </a:r>
              <a:endParaRPr lang="zh-CN" sz="1200" kern="100">
                <a:effectLst/>
                <a:latin typeface="宋体" charset="-122"/>
                <a:cs typeface="宋体" charset="-122"/>
              </a:endParaRPr>
            </a:p>
          </p:txBody>
        </p:sp>
        <p:cxnSp>
          <p:nvCxnSpPr>
            <p:cNvPr id="19" name="直接箭头连接符 7"/>
            <p:cNvCxnSpPr>
              <a:cxnSpLocks noChangeShapeType="1"/>
            </p:cNvCxnSpPr>
            <p:nvPr/>
          </p:nvCxnSpPr>
          <p:spPr bwMode="auto">
            <a:xfrm>
              <a:off x="1828800" y="5034845"/>
              <a:ext cx="0" cy="219710"/>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sp>
          <p:nvSpPr>
            <p:cNvPr id="20" name="矩形 19"/>
            <p:cNvSpPr>
              <a:spLocks noChangeArrowheads="1"/>
            </p:cNvSpPr>
            <p:nvPr/>
          </p:nvSpPr>
          <p:spPr bwMode="auto">
            <a:xfrm>
              <a:off x="1027289" y="6175022"/>
              <a:ext cx="1701800" cy="55626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判断是否进入转换状态</a:t>
              </a:r>
              <a:endParaRPr lang="zh-CN" sz="1200" kern="100">
                <a:effectLst/>
                <a:latin typeface="宋体" charset="-122"/>
                <a:cs typeface="宋体" charset="-122"/>
              </a:endParaRPr>
            </a:p>
          </p:txBody>
        </p:sp>
        <p:cxnSp>
          <p:nvCxnSpPr>
            <p:cNvPr id="21" name="直接箭头连接符 7"/>
            <p:cNvCxnSpPr>
              <a:cxnSpLocks noChangeShapeType="1"/>
            </p:cNvCxnSpPr>
            <p:nvPr/>
          </p:nvCxnSpPr>
          <p:spPr bwMode="auto">
            <a:xfrm>
              <a:off x="1828800" y="5926667"/>
              <a:ext cx="0" cy="219710"/>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grpSp>
      <p:sp>
        <p:nvSpPr>
          <p:cNvPr id="3" name="椭圆 2"/>
          <p:cNvSpPr/>
          <p:nvPr/>
        </p:nvSpPr>
        <p:spPr>
          <a:xfrm>
            <a:off x="3594977" y="3528659"/>
            <a:ext cx="2858947" cy="297358"/>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noFill/>
            </a:endParaRPr>
          </a:p>
        </p:txBody>
      </p:sp>
    </p:spTree>
    <p:extLst>
      <p:ext uri="{BB962C8B-B14F-4D97-AF65-F5344CB8AC3E}">
        <p14:creationId xmlns:p14="http://schemas.microsoft.com/office/powerpoint/2010/main" val="64868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从内部腔体筛选出气道部分</a:t>
            </a:r>
            <a:r>
              <a:rPr lang="zh-CN" altLang="zh-CN" dirty="0"/>
              <a:t> </a:t>
            </a:r>
            <a:endParaRPr lang="en-US" altLang="zh-CN" dirty="0"/>
          </a:p>
        </p:txBody>
      </p:sp>
      <p:sp>
        <p:nvSpPr>
          <p:cNvPr id="27" name="内容占位符 4"/>
          <p:cNvSpPr txBox="1">
            <a:spLocks/>
          </p:cNvSpPr>
          <p:nvPr/>
        </p:nvSpPr>
        <p:spPr>
          <a:xfrm>
            <a:off x="494025" y="1734839"/>
            <a:ext cx="8372163" cy="474597"/>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dirty="0" smtClean="0"/>
          </a:p>
        </p:txBody>
      </p:sp>
      <p:grpSp>
        <p:nvGrpSpPr>
          <p:cNvPr id="32" name="组 31"/>
          <p:cNvGrpSpPr/>
          <p:nvPr/>
        </p:nvGrpSpPr>
        <p:grpSpPr>
          <a:xfrm>
            <a:off x="286157" y="1699050"/>
            <a:ext cx="2212259" cy="2541711"/>
            <a:chOff x="193072" y="2277634"/>
            <a:chExt cx="2019186" cy="2230523"/>
          </a:xfrm>
        </p:grpSpPr>
        <p:pic>
          <p:nvPicPr>
            <p:cNvPr id="26" name="图片 2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072" y="2277634"/>
              <a:ext cx="2019186" cy="1788737"/>
            </a:xfrm>
            <a:prstGeom prst="rect">
              <a:avLst/>
            </a:prstGeom>
            <a:noFill/>
            <a:ln>
              <a:noFill/>
            </a:ln>
          </p:spPr>
        </p:pic>
        <p:sp>
          <p:nvSpPr>
            <p:cNvPr id="3" name="文本框 2"/>
            <p:cNvSpPr txBox="1"/>
            <p:nvPr/>
          </p:nvSpPr>
          <p:spPr>
            <a:xfrm>
              <a:off x="518022" y="4138825"/>
              <a:ext cx="1369286" cy="369332"/>
            </a:xfrm>
            <a:prstGeom prst="rect">
              <a:avLst/>
            </a:prstGeom>
            <a:noFill/>
          </p:spPr>
          <p:txBody>
            <a:bodyPr wrap="none" rtlCol="0">
              <a:spAutoFit/>
            </a:bodyPr>
            <a:lstStyle/>
            <a:p>
              <a:r>
                <a:rPr kumimoji="1" lang="zh-CN" altLang="en-US" dirty="0" smtClean="0"/>
                <a:t>原始</a:t>
              </a:r>
              <a:r>
                <a:rPr kumimoji="1" lang="en-US" altLang="zh-CN" dirty="0" smtClean="0"/>
                <a:t>CT</a:t>
              </a:r>
              <a:r>
                <a:rPr kumimoji="1" lang="zh-CN" altLang="en-US" dirty="0" smtClean="0"/>
                <a:t>图像</a:t>
              </a:r>
              <a:endParaRPr kumimoji="1" lang="zh-CN" altLang="en-US" dirty="0"/>
            </a:p>
          </p:txBody>
        </p:sp>
      </p:grpSp>
      <p:grpSp>
        <p:nvGrpSpPr>
          <p:cNvPr id="34" name="组 33"/>
          <p:cNvGrpSpPr/>
          <p:nvPr/>
        </p:nvGrpSpPr>
        <p:grpSpPr>
          <a:xfrm>
            <a:off x="2621575" y="1699050"/>
            <a:ext cx="2410202" cy="2514553"/>
            <a:chOff x="2335418" y="2277634"/>
            <a:chExt cx="2192337" cy="2219664"/>
          </a:xfrm>
        </p:grpSpPr>
        <p:pic>
          <p:nvPicPr>
            <p:cNvPr id="28" name="图片 27"/>
            <p:cNvPicPr/>
            <p:nvPr/>
          </p:nvPicPr>
          <p:blipFill>
            <a:blip r:embed="rId4"/>
            <a:stretch>
              <a:fillRect/>
            </a:stretch>
          </p:blipFill>
          <p:spPr>
            <a:xfrm>
              <a:off x="2335418" y="2277634"/>
              <a:ext cx="2192337" cy="1788737"/>
            </a:xfrm>
            <a:prstGeom prst="rect">
              <a:avLst/>
            </a:prstGeom>
          </p:spPr>
        </p:pic>
        <p:sp>
          <p:nvSpPr>
            <p:cNvPr id="33" name="文本框 32"/>
            <p:cNvSpPr txBox="1"/>
            <p:nvPr/>
          </p:nvSpPr>
          <p:spPr>
            <a:xfrm>
              <a:off x="2877588" y="4127966"/>
              <a:ext cx="1107996" cy="369332"/>
            </a:xfrm>
            <a:prstGeom prst="rect">
              <a:avLst/>
            </a:prstGeom>
            <a:noFill/>
          </p:spPr>
          <p:txBody>
            <a:bodyPr wrap="none" rtlCol="0">
              <a:spAutoFit/>
            </a:bodyPr>
            <a:lstStyle/>
            <a:p>
              <a:r>
                <a:rPr kumimoji="1" lang="zh-CN" altLang="en-US" smtClean="0"/>
                <a:t>内部腔体</a:t>
              </a:r>
              <a:endParaRPr kumimoji="1" lang="zh-CN" altLang="en-US"/>
            </a:p>
          </p:txBody>
        </p:sp>
      </p:grpSp>
      <p:grpSp>
        <p:nvGrpSpPr>
          <p:cNvPr id="36" name="组 35"/>
          <p:cNvGrpSpPr/>
          <p:nvPr/>
        </p:nvGrpSpPr>
        <p:grpSpPr>
          <a:xfrm>
            <a:off x="281360" y="4179186"/>
            <a:ext cx="2212259" cy="2530466"/>
            <a:chOff x="193073" y="4472770"/>
            <a:chExt cx="2019186" cy="2271299"/>
          </a:xfrm>
        </p:grpSpPr>
        <p:pic>
          <p:nvPicPr>
            <p:cNvPr id="29" name="图片 28"/>
            <p:cNvPicPr/>
            <p:nvPr/>
          </p:nvPicPr>
          <p:blipFill>
            <a:blip r:embed="rId5"/>
            <a:stretch>
              <a:fillRect/>
            </a:stretch>
          </p:blipFill>
          <p:spPr>
            <a:xfrm>
              <a:off x="193073" y="4472770"/>
              <a:ext cx="2019186" cy="1869156"/>
            </a:xfrm>
            <a:prstGeom prst="rect">
              <a:avLst/>
            </a:prstGeom>
          </p:spPr>
        </p:pic>
        <p:sp>
          <p:nvSpPr>
            <p:cNvPr id="35" name="文本框 34"/>
            <p:cNvSpPr txBox="1"/>
            <p:nvPr/>
          </p:nvSpPr>
          <p:spPr>
            <a:xfrm>
              <a:off x="378562" y="6374737"/>
              <a:ext cx="1648208" cy="369332"/>
            </a:xfrm>
            <a:prstGeom prst="rect">
              <a:avLst/>
            </a:prstGeom>
            <a:noFill/>
          </p:spPr>
          <p:txBody>
            <a:bodyPr wrap="none" rtlCol="0">
              <a:spAutoFit/>
            </a:bodyPr>
            <a:lstStyle/>
            <a:p>
              <a:r>
                <a:rPr kumimoji="1" lang="zh-CN" altLang="en-US" dirty="0" smtClean="0"/>
                <a:t>空气</a:t>
              </a:r>
              <a:r>
                <a:rPr kumimoji="1" lang="en-US" altLang="zh-CN" dirty="0" smtClean="0"/>
                <a:t>CT</a:t>
              </a:r>
              <a:r>
                <a:rPr kumimoji="1" lang="zh-CN" altLang="en-US" dirty="0" smtClean="0"/>
                <a:t>值部分</a:t>
              </a:r>
              <a:endParaRPr kumimoji="1" lang="zh-CN" altLang="en-US" dirty="0"/>
            </a:p>
          </p:txBody>
        </p:sp>
      </p:grpSp>
      <p:grpSp>
        <p:nvGrpSpPr>
          <p:cNvPr id="38" name="组 37"/>
          <p:cNvGrpSpPr/>
          <p:nvPr/>
        </p:nvGrpSpPr>
        <p:grpSpPr>
          <a:xfrm>
            <a:off x="2589923" y="4185269"/>
            <a:ext cx="2441854" cy="2584749"/>
            <a:chOff x="2335418" y="4472771"/>
            <a:chExt cx="2227857" cy="2271298"/>
          </a:xfrm>
        </p:grpSpPr>
        <p:pic>
          <p:nvPicPr>
            <p:cNvPr id="30" name="图片 29"/>
            <p:cNvPicPr/>
            <p:nvPr/>
          </p:nvPicPr>
          <p:blipFill>
            <a:blip r:embed="rId6"/>
            <a:stretch>
              <a:fillRect/>
            </a:stretch>
          </p:blipFill>
          <p:spPr>
            <a:xfrm>
              <a:off x="2335418" y="4472771"/>
              <a:ext cx="2227857" cy="1824555"/>
            </a:xfrm>
            <a:prstGeom prst="rect">
              <a:avLst/>
            </a:prstGeom>
          </p:spPr>
        </p:pic>
        <p:sp>
          <p:nvSpPr>
            <p:cNvPr id="37" name="文本框 36"/>
            <p:cNvSpPr txBox="1"/>
            <p:nvPr/>
          </p:nvSpPr>
          <p:spPr>
            <a:xfrm>
              <a:off x="2877588" y="6374737"/>
              <a:ext cx="1107996" cy="369332"/>
            </a:xfrm>
            <a:prstGeom prst="rect">
              <a:avLst/>
            </a:prstGeom>
            <a:noFill/>
          </p:spPr>
          <p:txBody>
            <a:bodyPr wrap="none" rtlCol="0">
              <a:spAutoFit/>
            </a:bodyPr>
            <a:lstStyle/>
            <a:p>
              <a:r>
                <a:rPr kumimoji="1" lang="zh-CN" altLang="en-US" smtClean="0"/>
                <a:t>气管部分</a:t>
              </a:r>
              <a:endParaRPr kumimoji="1" lang="zh-CN" altLang="en-US"/>
            </a:p>
          </p:txBody>
        </p:sp>
      </p:grpSp>
      <p:sp>
        <p:nvSpPr>
          <p:cNvPr id="39" name="文本框 38"/>
          <p:cNvSpPr txBox="1"/>
          <p:nvPr/>
        </p:nvSpPr>
        <p:spPr>
          <a:xfrm>
            <a:off x="5241839" y="1788577"/>
            <a:ext cx="3832217" cy="2031325"/>
          </a:xfrm>
          <a:prstGeom prst="rect">
            <a:avLst/>
          </a:prstGeom>
          <a:noFill/>
        </p:spPr>
        <p:txBody>
          <a:bodyPr wrap="square" rtlCol="0">
            <a:spAutoFit/>
          </a:bodyPr>
          <a:lstStyle/>
          <a:p>
            <a:r>
              <a:rPr kumimoji="1" lang="zh-CN" altLang="en-US" dirty="0" smtClean="0"/>
              <a:t>筛选：</a:t>
            </a:r>
            <a:endParaRPr kumimoji="1" lang="en-US" altLang="zh-CN" dirty="0" smtClean="0"/>
          </a:p>
          <a:p>
            <a:pPr marL="342900" indent="-342900">
              <a:buAutoNum type="arabicPeriod"/>
            </a:pPr>
            <a:r>
              <a:rPr kumimoji="1" lang="zh-CN" altLang="en-US" dirty="0" smtClean="0"/>
              <a:t>面积</a:t>
            </a:r>
            <a:endParaRPr kumimoji="1" lang="en-US" altLang="zh-CN" dirty="0" smtClean="0"/>
          </a:p>
          <a:p>
            <a:pPr marL="342900" indent="-342900">
              <a:buAutoNum type="arabicPeriod"/>
            </a:pPr>
            <a:r>
              <a:rPr kumimoji="1" lang="zh-CN" altLang="en-US" dirty="0" smtClean="0"/>
              <a:t>精细筛选</a:t>
            </a:r>
            <a:endParaRPr kumimoji="1" lang="en-US" altLang="zh-CN" dirty="0" smtClean="0"/>
          </a:p>
          <a:p>
            <a:pPr lvl="1"/>
            <a:r>
              <a:rPr kumimoji="1" lang="zh-CN" altLang="en-US" dirty="0" smtClean="0"/>
              <a:t>对内部腔体的每个轮廓：</a:t>
            </a:r>
            <a:endParaRPr kumimoji="1" lang="en-US" altLang="zh-CN" dirty="0" smtClean="0"/>
          </a:p>
          <a:p>
            <a:pPr lvl="1"/>
            <a:r>
              <a:rPr kumimoji="1" lang="en-US" altLang="zh-CN" dirty="0" smtClean="0"/>
              <a:t>area</a:t>
            </a:r>
            <a:r>
              <a:rPr kumimoji="1" lang="zh-CN" altLang="en-US" dirty="0" smtClean="0"/>
              <a:t>：内部腔体中该轮廓的面积</a:t>
            </a:r>
            <a:endParaRPr kumimoji="1" lang="en-US" altLang="zh-CN" dirty="0" smtClean="0"/>
          </a:p>
          <a:p>
            <a:pPr lvl="1"/>
            <a:r>
              <a:rPr kumimoji="1" lang="en-US" altLang="zh-CN" dirty="0" err="1" smtClean="0"/>
              <a:t>blur_area</a:t>
            </a:r>
            <a:r>
              <a:rPr kumimoji="1" lang="zh-CN" altLang="en-US" dirty="0" smtClean="0"/>
              <a:t>：该轮廓在空气</a:t>
            </a:r>
            <a:r>
              <a:rPr kumimoji="1" lang="en-US" altLang="zh-CN" dirty="0" smtClean="0"/>
              <a:t>CT</a:t>
            </a:r>
            <a:r>
              <a:rPr kumimoji="1" lang="zh-CN" altLang="en-US" dirty="0" smtClean="0"/>
              <a:t>部分对应的白色部分面积</a:t>
            </a:r>
            <a:endParaRPr kumimoji="1" lang="en-US" altLang="zh-CN" dirty="0" smtClean="0"/>
          </a:p>
        </p:txBody>
      </p:sp>
      <mc:AlternateContent xmlns:mc="http://schemas.openxmlformats.org/markup-compatibility/2006">
        <mc:Choice xmlns:a14="http://schemas.microsoft.com/office/drawing/2010/main" Requires="a14">
          <p:sp>
            <p:nvSpPr>
              <p:cNvPr id="40" name="矩形 39"/>
              <p:cNvSpPr/>
              <p:nvPr/>
            </p:nvSpPr>
            <p:spPr>
              <a:xfrm>
                <a:off x="5755782" y="4030331"/>
                <a:ext cx="2150269" cy="56669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a:latin typeface="Cambria Math" charset="0"/>
                        </a:rPr>
                        <m:t> </m:t>
                      </m:r>
                      <m:f>
                        <m:fPr>
                          <m:ctrlPr>
                            <a:rPr lang="zh-CN" altLang="en-US" i="1">
                              <a:latin typeface="Cambria Math" charset="0"/>
                            </a:rPr>
                          </m:ctrlPr>
                        </m:fPr>
                        <m:num>
                          <m:r>
                            <a:rPr lang="zh-CN" altLang="en-US" i="1">
                              <a:latin typeface="Cambria Math" charset="0"/>
                            </a:rPr>
                            <m:t>𝑎𝑟𝑒𝑎</m:t>
                          </m:r>
                        </m:num>
                        <m:den>
                          <m:r>
                            <a:rPr lang="zh-CN" altLang="en-US" i="0">
                              <a:latin typeface="Cambria Math" charset="0"/>
                            </a:rPr>
                            <m:t>3</m:t>
                          </m:r>
                        </m:den>
                      </m:f>
                      <m:r>
                        <a:rPr lang="zh-CN" altLang="en-US" i="0">
                          <a:latin typeface="Cambria Math" charset="0"/>
                        </a:rPr>
                        <m:t>&lt;</m:t>
                      </m:r>
                      <m:r>
                        <a:rPr lang="zh-CN" altLang="en-US" i="1">
                          <a:latin typeface="Cambria Math" charset="0"/>
                        </a:rPr>
                        <m:t>𝑏𝑙𝑢𝑟</m:t>
                      </m:r>
                      <m:r>
                        <m:rPr>
                          <m:lit/>
                        </m:rPr>
                        <a:rPr lang="zh-CN" altLang="en-US" i="0">
                          <a:latin typeface="Cambria Math" charset="0"/>
                        </a:rPr>
                        <m:t>_</m:t>
                      </m:r>
                      <m:r>
                        <a:rPr lang="zh-CN" altLang="en-US" i="1">
                          <a:latin typeface="Cambria Math" charset="0"/>
                        </a:rPr>
                        <m:t>𝑎𝑟𝑒𝑎</m:t>
                      </m:r>
                      <m:r>
                        <a:rPr lang="zh-CN" altLang="en-US" i="0">
                          <a:latin typeface="Cambria Math" charset="0"/>
                        </a:rPr>
                        <m:t> </m:t>
                      </m:r>
                    </m:oMath>
                  </m:oMathPara>
                </a14:m>
                <a:endParaRPr lang="zh-CN" altLang="en-US" dirty="0"/>
              </a:p>
            </p:txBody>
          </p:sp>
        </mc:Choice>
        <mc:Fallback>
          <p:sp>
            <p:nvSpPr>
              <p:cNvPr id="40" name="矩形 39"/>
              <p:cNvSpPr>
                <a:spLocks noRot="1" noChangeAspect="1" noMove="1" noResize="1" noEditPoints="1" noAdjustHandles="1" noChangeArrowheads="1" noChangeShapeType="1" noTextEdit="1"/>
              </p:cNvSpPr>
              <p:nvPr/>
            </p:nvSpPr>
            <p:spPr>
              <a:xfrm>
                <a:off x="5755782" y="4030331"/>
                <a:ext cx="2150269" cy="566694"/>
              </a:xfrm>
              <a:prstGeom prst="rect">
                <a:avLst/>
              </a:prstGeom>
              <a:blipFill rotWithShape="0">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08874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13" name="Freeform 10"/>
          <p:cNvSpPr>
            <a:spLocks/>
          </p:cNvSpPr>
          <p:nvPr userDrawn="1"/>
        </p:nvSpPr>
        <p:spPr bwMode="auto">
          <a:xfrm>
            <a:off x="1748938" y="1569699"/>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1979049" y="1505892"/>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441436" y="1913557"/>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822476" y="1477076"/>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研究背景和目的</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748938" y="2489672"/>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1979049" y="2425865"/>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441436" y="2833530"/>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822476" y="2397049"/>
            <a:ext cx="4387392" cy="461665"/>
          </a:xfrm>
          <a:prstGeom prst="rect">
            <a:avLst/>
          </a:prstGeom>
          <a:noFill/>
        </p:spPr>
        <p:txBody>
          <a:bodyPr wrap="square" rtlCol="0">
            <a:spAutoFit/>
          </a:bodyPr>
          <a:lstStyle/>
          <a:p>
            <a:r>
              <a:rPr lang="zh-CN" altLang="en-US" sz="2400" dirty="0"/>
              <a:t>气胸自动检测算法</a:t>
            </a:r>
            <a:endParaRPr lang="zh-CN" altLang="en-US" sz="2400" dirty="0"/>
          </a:p>
        </p:txBody>
      </p:sp>
      <p:sp>
        <p:nvSpPr>
          <p:cNvPr id="23" name="Freeform 10"/>
          <p:cNvSpPr>
            <a:spLocks/>
          </p:cNvSpPr>
          <p:nvPr userDrawn="1"/>
        </p:nvSpPr>
        <p:spPr bwMode="auto">
          <a:xfrm>
            <a:off x="1748938" y="3409645"/>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1979049" y="3345838"/>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441436" y="3753503"/>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822476" y="3317022"/>
            <a:ext cx="4387392" cy="461665"/>
          </a:xfrm>
          <a:prstGeom prst="rect">
            <a:avLst/>
          </a:prstGeom>
          <a:noFill/>
        </p:spPr>
        <p:txBody>
          <a:bodyPr wrap="square" rtlCol="0">
            <a:spAutoFit/>
          </a:bodyPr>
          <a:lstStyle/>
          <a:p>
            <a:r>
              <a:rPr lang="zh-CN" altLang="en-US" sz="2400" dirty="0"/>
              <a:t>气管病变检测算法</a:t>
            </a:r>
            <a:endParaRPr lang="zh-CN" altLang="en-US" sz="2400" dirty="0"/>
          </a:p>
        </p:txBody>
      </p:sp>
      <p:sp>
        <p:nvSpPr>
          <p:cNvPr id="33" name="Freeform 10"/>
          <p:cNvSpPr>
            <a:spLocks/>
          </p:cNvSpPr>
          <p:nvPr userDrawn="1"/>
        </p:nvSpPr>
        <p:spPr bwMode="auto">
          <a:xfrm>
            <a:off x="1748938" y="432962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1979049" y="426581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441436" y="467347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822476" y="423699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总结与展望</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5638898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对单张</a:t>
            </a:r>
            <a:r>
              <a:rPr lang="en-US" altLang="zh-CN" dirty="0" smtClean="0"/>
              <a:t>CT</a:t>
            </a:r>
            <a:r>
              <a:rPr lang="zh-CN" altLang="en-US" dirty="0" smtClean="0"/>
              <a:t>片的处理</a:t>
            </a:r>
            <a:endParaRPr lang="zh-CN" altLang="en-US" dirty="0"/>
          </a:p>
        </p:txBody>
      </p:sp>
      <p:sp>
        <p:nvSpPr>
          <p:cNvPr id="27" name="内容占位符 4"/>
          <p:cNvSpPr txBox="1">
            <a:spLocks/>
          </p:cNvSpPr>
          <p:nvPr/>
        </p:nvSpPr>
        <p:spPr>
          <a:xfrm>
            <a:off x="494025" y="1734839"/>
            <a:ext cx="8372163" cy="4828193"/>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t>检测是否发生气道狭窄</a:t>
            </a:r>
            <a:r>
              <a:rPr lang="zh-CN" altLang="zh-CN" sz="2000" dirty="0" smtClean="0"/>
              <a:t>。 </a:t>
            </a:r>
            <a:endParaRPr lang="en-US" altLang="zh-CN" sz="2000" dirty="0" smtClean="0"/>
          </a:p>
        </p:txBody>
      </p:sp>
      <p:grpSp>
        <p:nvGrpSpPr>
          <p:cNvPr id="5" name="组 4"/>
          <p:cNvGrpSpPr>
            <a:grpSpLocks/>
          </p:cNvGrpSpPr>
          <p:nvPr/>
        </p:nvGrpSpPr>
        <p:grpSpPr>
          <a:xfrm>
            <a:off x="2121848" y="1597775"/>
            <a:ext cx="6744340" cy="5102319"/>
            <a:chOff x="-288798" y="0"/>
            <a:chExt cx="4959576" cy="6731282"/>
          </a:xfrm>
        </p:grpSpPr>
        <p:sp>
          <p:nvSpPr>
            <p:cNvPr id="6" name="矩形 5"/>
            <p:cNvSpPr>
              <a:spLocks noChangeArrowheads="1"/>
            </p:cNvSpPr>
            <p:nvPr/>
          </p:nvSpPr>
          <p:spPr bwMode="auto">
            <a:xfrm>
              <a:off x="970845" y="0"/>
              <a:ext cx="1702435" cy="556908"/>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DengXian" charset="-122"/>
                  <a:ea typeface="宋体" charset="-122"/>
                  <a:cs typeface="Times New Roman" charset="0"/>
                </a:rPr>
                <a:t>预处理</a:t>
              </a:r>
            </a:p>
          </p:txBody>
        </p:sp>
        <p:sp>
          <p:nvSpPr>
            <p:cNvPr id="7" name="矩形 6"/>
            <p:cNvSpPr>
              <a:spLocks noChangeArrowheads="1"/>
            </p:cNvSpPr>
            <p:nvPr/>
          </p:nvSpPr>
          <p:spPr bwMode="auto">
            <a:xfrm>
              <a:off x="970845" y="801511"/>
              <a:ext cx="1702194" cy="556755"/>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拿到内部腔体</a:t>
              </a:r>
              <a:endParaRPr lang="zh-CN" sz="1200" kern="100">
                <a:effectLst/>
                <a:latin typeface="宋体" charset="-122"/>
                <a:cs typeface="宋体" charset="-122"/>
              </a:endParaRPr>
            </a:p>
          </p:txBody>
        </p:sp>
        <p:cxnSp>
          <p:nvCxnSpPr>
            <p:cNvPr id="8" name="直接箭头连接符 4"/>
            <p:cNvCxnSpPr>
              <a:cxnSpLocks noChangeShapeType="1"/>
            </p:cNvCxnSpPr>
            <p:nvPr/>
          </p:nvCxnSpPr>
          <p:spPr bwMode="auto">
            <a:xfrm>
              <a:off x="1828800" y="564445"/>
              <a:ext cx="121" cy="243001"/>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sp>
          <p:nvSpPr>
            <p:cNvPr id="9" name="矩形 8"/>
            <p:cNvSpPr>
              <a:spLocks noChangeArrowheads="1"/>
            </p:cNvSpPr>
            <p:nvPr/>
          </p:nvSpPr>
          <p:spPr bwMode="auto">
            <a:xfrm>
              <a:off x="970845" y="1580445"/>
              <a:ext cx="1701800" cy="612775"/>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拿到空气</a:t>
              </a:r>
              <a:r>
                <a:rPr lang="en-US" sz="1050" kern="100">
                  <a:effectLst/>
                  <a:latin typeface="宋体" charset="-122"/>
                  <a:cs typeface="宋体" charset="-122"/>
                </a:rPr>
                <a:t>CT</a:t>
              </a:r>
              <a:r>
                <a:rPr lang="zh-CN" sz="1050" kern="100">
                  <a:effectLst/>
                  <a:latin typeface="宋体" charset="-122"/>
                  <a:cs typeface="宋体" charset="-122"/>
                </a:rPr>
                <a:t>值部分</a:t>
              </a:r>
              <a:endParaRPr lang="zh-CN" sz="1200" kern="100">
                <a:effectLst/>
                <a:latin typeface="宋体" charset="-122"/>
                <a:cs typeface="宋体" charset="-122"/>
              </a:endParaRPr>
            </a:p>
          </p:txBody>
        </p:sp>
        <p:cxnSp>
          <p:nvCxnSpPr>
            <p:cNvPr id="10" name="直接箭头连接符 7"/>
            <p:cNvCxnSpPr>
              <a:cxnSpLocks noChangeShapeType="1"/>
            </p:cNvCxnSpPr>
            <p:nvPr/>
          </p:nvCxnSpPr>
          <p:spPr bwMode="auto">
            <a:xfrm>
              <a:off x="1828800" y="1354667"/>
              <a:ext cx="0" cy="220180"/>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sp>
          <p:nvSpPr>
            <p:cNvPr id="11" name="矩形 10"/>
            <p:cNvSpPr>
              <a:spLocks noChangeArrowheads="1"/>
            </p:cNvSpPr>
            <p:nvPr/>
          </p:nvSpPr>
          <p:spPr bwMode="auto">
            <a:xfrm>
              <a:off x="1027289" y="2449689"/>
              <a:ext cx="1701800" cy="55626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从内部腔体中筛选出气道部分</a:t>
              </a:r>
              <a:endParaRPr lang="zh-CN" sz="1200" kern="100">
                <a:effectLst/>
                <a:latin typeface="宋体" charset="-122"/>
                <a:cs typeface="宋体" charset="-122"/>
              </a:endParaRPr>
            </a:p>
          </p:txBody>
        </p:sp>
        <p:cxnSp>
          <p:nvCxnSpPr>
            <p:cNvPr id="12" name="直接箭头连接符 7"/>
            <p:cNvCxnSpPr>
              <a:cxnSpLocks noChangeShapeType="1"/>
            </p:cNvCxnSpPr>
            <p:nvPr/>
          </p:nvCxnSpPr>
          <p:spPr bwMode="auto">
            <a:xfrm>
              <a:off x="1840089" y="2201333"/>
              <a:ext cx="0" cy="219710"/>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grpSp>
          <p:nvGrpSpPr>
            <p:cNvPr id="13" name="组 12"/>
            <p:cNvGrpSpPr/>
            <p:nvPr/>
          </p:nvGrpSpPr>
          <p:grpSpPr>
            <a:xfrm>
              <a:off x="-288798" y="3770489"/>
              <a:ext cx="4180334" cy="766445"/>
              <a:chOff x="-1555520" y="0"/>
              <a:chExt cx="4184151" cy="767379"/>
            </a:xfrm>
          </p:grpSpPr>
          <p:cxnSp>
            <p:nvCxnSpPr>
              <p:cNvPr id="22" name="肘形连接符 21"/>
              <p:cNvCxnSpPr/>
              <p:nvPr/>
            </p:nvCxnSpPr>
            <p:spPr>
              <a:xfrm>
                <a:off x="570155" y="139850"/>
                <a:ext cx="1943436" cy="627529"/>
              </a:xfrm>
              <a:prstGeom prst="bentConnector3">
                <a:avLst>
                  <a:gd name="adj1" fmla="val 99891"/>
                </a:avLst>
              </a:prstGeom>
              <a:noFill/>
              <a:ln w="6350" cap="flat" cmpd="sng" algn="ctr">
                <a:solidFill>
                  <a:sysClr val="windowText" lastClr="000000"/>
                </a:solidFill>
                <a:prstDash val="solid"/>
                <a:miter lim="800000"/>
                <a:tailEnd type="triangle"/>
              </a:ln>
              <a:effectLst/>
            </p:spPr>
          </p:cxnSp>
          <p:cxnSp>
            <p:nvCxnSpPr>
              <p:cNvPr id="23" name="直接箭头连接符 7"/>
              <p:cNvCxnSpPr>
                <a:cxnSpLocks noChangeShapeType="1"/>
              </p:cNvCxnSpPr>
              <p:nvPr/>
            </p:nvCxnSpPr>
            <p:spPr bwMode="auto">
              <a:xfrm>
                <a:off x="580912" y="0"/>
                <a:ext cx="0" cy="719455"/>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sp>
            <p:nvSpPr>
              <p:cNvPr id="24" name="文本框 23"/>
              <p:cNvSpPr txBox="1"/>
              <p:nvPr/>
            </p:nvSpPr>
            <p:spPr>
              <a:xfrm>
                <a:off x="-1555520" y="246085"/>
                <a:ext cx="2113179" cy="485980"/>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r">
                  <a:spcAft>
                    <a:spcPts val="0"/>
                  </a:spcAft>
                </a:pPr>
                <a:r>
                  <a:rPr lang="en-US" sz="1050" kern="100">
                    <a:effectLst/>
                    <a:latin typeface="Times New Roman" charset="0"/>
                    <a:ea typeface="SimSun" charset="-122"/>
                    <a:cs typeface="Times New Roman" charset="0"/>
                  </a:rPr>
                  <a:t>Status == STATUS_TRACHEA</a:t>
                </a:r>
                <a:endParaRPr lang="zh-CN" sz="1050" kern="100">
                  <a:effectLst/>
                  <a:latin typeface="DengXian" charset="-122"/>
                  <a:ea typeface="宋体" charset="-122"/>
                  <a:cs typeface="Times New Roman" charset="0"/>
                </a:endParaRPr>
              </a:p>
              <a:p>
                <a:pPr algn="r">
                  <a:spcAft>
                    <a:spcPts val="0"/>
                  </a:spcAft>
                </a:pPr>
                <a:r>
                  <a:rPr lang="zh-CN" sz="1050" kern="100">
                    <a:effectLst/>
                    <a:latin typeface="Times New Roman" charset="0"/>
                    <a:ea typeface="SimSun" charset="-122"/>
                    <a:cs typeface="Times New Roman" charset="0"/>
                  </a:rPr>
                  <a:t>气管部分</a:t>
                </a:r>
                <a:endParaRPr lang="zh-CN" sz="1050" kern="100">
                  <a:effectLst/>
                  <a:latin typeface="DengXian" charset="-122"/>
                  <a:ea typeface="宋体" charset="-122"/>
                  <a:cs typeface="Times New Roman" charset="0"/>
                </a:endParaRPr>
              </a:p>
            </p:txBody>
          </p:sp>
          <p:sp>
            <p:nvSpPr>
              <p:cNvPr id="25" name="文本框 24"/>
              <p:cNvSpPr txBox="1"/>
              <p:nvPr/>
            </p:nvSpPr>
            <p:spPr>
              <a:xfrm>
                <a:off x="799044" y="246302"/>
                <a:ext cx="1829587" cy="508619"/>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00">
                    <a:effectLst/>
                    <a:latin typeface="Times New Roman" charset="0"/>
                    <a:ea typeface="SimSun" charset="-122"/>
                    <a:cs typeface="Times New Roman" charset="0"/>
                  </a:rPr>
                  <a:t>Status == STATUS_SWITCH</a:t>
                </a:r>
                <a:endParaRPr lang="zh-CN" sz="1050" kern="100">
                  <a:effectLst/>
                  <a:latin typeface="DengXian" charset="-122"/>
                  <a:ea typeface="宋体" charset="-122"/>
                  <a:cs typeface="Times New Roman" charset="0"/>
                </a:endParaRPr>
              </a:p>
              <a:p>
                <a:pPr algn="ctr">
                  <a:spcAft>
                    <a:spcPts val="0"/>
                  </a:spcAft>
                </a:pPr>
                <a:r>
                  <a:rPr lang="en-US" sz="1050" kern="100">
                    <a:effectLst/>
                    <a:latin typeface="Times New Roman" charset="0"/>
                    <a:ea typeface="SimSun" charset="-122"/>
                    <a:cs typeface="Times New Roman" charset="0"/>
                  </a:rPr>
                  <a:t>          </a:t>
                </a:r>
                <a:r>
                  <a:rPr lang="zh-CN" sz="1050" kern="100">
                    <a:effectLst/>
                    <a:latin typeface="Times New Roman" charset="0"/>
                    <a:ea typeface="SimSun" charset="-122"/>
                    <a:cs typeface="Times New Roman" charset="0"/>
                  </a:rPr>
                  <a:t>气管转支气管</a:t>
                </a:r>
                <a:endParaRPr lang="zh-CN" sz="1050" kern="100">
                  <a:effectLst/>
                  <a:latin typeface="DengXian" charset="-122"/>
                  <a:ea typeface="宋体" charset="-122"/>
                  <a:cs typeface="Times New Roman" charset="0"/>
                </a:endParaRPr>
              </a:p>
              <a:p>
                <a:pPr algn="just">
                  <a:spcAft>
                    <a:spcPts val="0"/>
                  </a:spcAft>
                </a:pPr>
                <a:r>
                  <a:rPr lang="en-US" sz="1050" kern="100">
                    <a:effectLst/>
                    <a:latin typeface="Times New Roman" charset="0"/>
                    <a:ea typeface="SimSun" charset="-122"/>
                    <a:cs typeface="Times New Roman" charset="0"/>
                  </a:rPr>
                  <a:t> </a:t>
                </a:r>
                <a:endParaRPr lang="zh-CN" sz="1050" kern="100">
                  <a:effectLst/>
                  <a:latin typeface="DengXian" charset="-122"/>
                  <a:ea typeface="宋体" charset="-122"/>
                  <a:cs typeface="Times New Roman" charset="0"/>
                </a:endParaRPr>
              </a:p>
              <a:p>
                <a:pPr algn="just">
                  <a:spcAft>
                    <a:spcPts val="0"/>
                  </a:spcAft>
                </a:pPr>
                <a:r>
                  <a:rPr lang="en-US" sz="1050" kern="100">
                    <a:effectLst/>
                    <a:latin typeface="Times New Roman" charset="0"/>
                    <a:ea typeface="SimSun" charset="-122"/>
                    <a:cs typeface="Times New Roman" charset="0"/>
                  </a:rPr>
                  <a:t> </a:t>
                </a:r>
                <a:endParaRPr lang="zh-CN" sz="1050" kern="100">
                  <a:effectLst/>
                  <a:latin typeface="DengXian" charset="-122"/>
                  <a:ea typeface="宋体" charset="-122"/>
                  <a:cs typeface="Times New Roman" charset="0"/>
                </a:endParaRPr>
              </a:p>
              <a:p>
                <a:pPr algn="just">
                  <a:spcAft>
                    <a:spcPts val="0"/>
                  </a:spcAft>
                </a:pPr>
                <a:r>
                  <a:rPr lang="en-US" sz="1050" kern="100">
                    <a:effectLst/>
                    <a:latin typeface="Times New Roman" charset="0"/>
                    <a:ea typeface="SimSun" charset="-122"/>
                    <a:cs typeface="Times New Roman" charset="0"/>
                  </a:rPr>
                  <a:t> </a:t>
                </a:r>
                <a:endParaRPr lang="zh-CN" sz="1050" kern="100">
                  <a:effectLst/>
                  <a:latin typeface="DengXian" charset="-122"/>
                  <a:ea typeface="宋体" charset="-122"/>
                  <a:cs typeface="Times New Roman" charset="0"/>
                </a:endParaRPr>
              </a:p>
            </p:txBody>
          </p:sp>
        </p:grpSp>
        <p:sp>
          <p:nvSpPr>
            <p:cNvPr id="14" name="矩形 13"/>
            <p:cNvSpPr>
              <a:spLocks noChangeArrowheads="1"/>
            </p:cNvSpPr>
            <p:nvPr/>
          </p:nvSpPr>
          <p:spPr bwMode="auto">
            <a:xfrm>
              <a:off x="1027289" y="3251200"/>
              <a:ext cx="1701800" cy="55626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状态机判断</a:t>
              </a:r>
              <a:endParaRPr lang="zh-CN" sz="1200" kern="100">
                <a:effectLst/>
                <a:latin typeface="宋体" charset="-122"/>
                <a:cs typeface="宋体" charset="-122"/>
              </a:endParaRPr>
            </a:p>
          </p:txBody>
        </p:sp>
        <p:cxnSp>
          <p:nvCxnSpPr>
            <p:cNvPr id="15" name="直接箭头连接符 7"/>
            <p:cNvCxnSpPr>
              <a:cxnSpLocks noChangeShapeType="1"/>
            </p:cNvCxnSpPr>
            <p:nvPr/>
          </p:nvCxnSpPr>
          <p:spPr bwMode="auto">
            <a:xfrm>
              <a:off x="1828800" y="3002845"/>
              <a:ext cx="0" cy="219710"/>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sp>
          <p:nvSpPr>
            <p:cNvPr id="16" name="矩形 15"/>
            <p:cNvSpPr>
              <a:spLocks noChangeArrowheads="1"/>
            </p:cNvSpPr>
            <p:nvPr/>
          </p:nvSpPr>
          <p:spPr bwMode="auto">
            <a:xfrm>
              <a:off x="1027289" y="4515556"/>
              <a:ext cx="1701800" cy="51308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去除食道或肺泡的干扰</a:t>
              </a:r>
              <a:endParaRPr lang="zh-CN" sz="1200" kern="100">
                <a:effectLst/>
                <a:latin typeface="宋体" charset="-122"/>
                <a:cs typeface="宋体" charset="-122"/>
              </a:endParaRPr>
            </a:p>
          </p:txBody>
        </p:sp>
        <p:sp>
          <p:nvSpPr>
            <p:cNvPr id="17" name="矩形 16"/>
            <p:cNvSpPr>
              <a:spLocks noChangeArrowheads="1"/>
            </p:cNvSpPr>
            <p:nvPr/>
          </p:nvSpPr>
          <p:spPr bwMode="auto">
            <a:xfrm>
              <a:off x="2968978" y="4526845"/>
              <a:ext cx="1701800" cy="55626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停止检测</a:t>
              </a:r>
              <a:endParaRPr lang="zh-CN" sz="1200" kern="100">
                <a:effectLst/>
                <a:latin typeface="宋体" charset="-122"/>
                <a:cs typeface="宋体" charset="-122"/>
              </a:endParaRPr>
            </a:p>
          </p:txBody>
        </p:sp>
        <p:sp>
          <p:nvSpPr>
            <p:cNvPr id="18" name="矩形 17"/>
            <p:cNvSpPr>
              <a:spLocks noChangeArrowheads="1"/>
            </p:cNvSpPr>
            <p:nvPr/>
          </p:nvSpPr>
          <p:spPr bwMode="auto">
            <a:xfrm>
              <a:off x="1027289" y="5283200"/>
              <a:ext cx="1701800" cy="63246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判断是否狭窄并更新狭窄状态</a:t>
              </a:r>
              <a:endParaRPr lang="zh-CN" sz="1200" kern="100">
                <a:effectLst/>
                <a:latin typeface="宋体" charset="-122"/>
                <a:cs typeface="宋体" charset="-122"/>
              </a:endParaRPr>
            </a:p>
          </p:txBody>
        </p:sp>
        <p:cxnSp>
          <p:nvCxnSpPr>
            <p:cNvPr id="19" name="直接箭头连接符 7"/>
            <p:cNvCxnSpPr>
              <a:cxnSpLocks noChangeShapeType="1"/>
            </p:cNvCxnSpPr>
            <p:nvPr/>
          </p:nvCxnSpPr>
          <p:spPr bwMode="auto">
            <a:xfrm>
              <a:off x="1828800" y="5034845"/>
              <a:ext cx="0" cy="219710"/>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sp>
          <p:nvSpPr>
            <p:cNvPr id="20" name="矩形 19"/>
            <p:cNvSpPr>
              <a:spLocks noChangeArrowheads="1"/>
            </p:cNvSpPr>
            <p:nvPr/>
          </p:nvSpPr>
          <p:spPr bwMode="auto">
            <a:xfrm>
              <a:off x="1027289" y="6175022"/>
              <a:ext cx="1701800" cy="556260"/>
            </a:xfrm>
            <a:prstGeom prst="rect">
              <a:avLst/>
            </a:prstGeom>
            <a:solidFill>
              <a:srgbClr val="FFFFFF"/>
            </a:solid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判断是否进入转换状态</a:t>
              </a:r>
              <a:endParaRPr lang="zh-CN" sz="1200" kern="100">
                <a:effectLst/>
                <a:latin typeface="宋体" charset="-122"/>
                <a:cs typeface="宋体" charset="-122"/>
              </a:endParaRPr>
            </a:p>
          </p:txBody>
        </p:sp>
        <p:cxnSp>
          <p:nvCxnSpPr>
            <p:cNvPr id="21" name="直接箭头连接符 7"/>
            <p:cNvCxnSpPr>
              <a:cxnSpLocks noChangeShapeType="1"/>
            </p:cNvCxnSpPr>
            <p:nvPr/>
          </p:nvCxnSpPr>
          <p:spPr bwMode="auto">
            <a:xfrm>
              <a:off x="1828800" y="5926667"/>
              <a:ext cx="0" cy="219710"/>
            </a:xfrm>
            <a:prstGeom prst="straightConnector1">
              <a:avLst/>
            </a:prstGeom>
            <a:no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grpSp>
      <p:sp>
        <p:nvSpPr>
          <p:cNvPr id="3" name="椭圆 2"/>
          <p:cNvSpPr/>
          <p:nvPr/>
        </p:nvSpPr>
        <p:spPr>
          <a:xfrm>
            <a:off x="3580362" y="4107676"/>
            <a:ext cx="2858947" cy="297358"/>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noFill/>
            </a:endParaRPr>
          </a:p>
        </p:txBody>
      </p:sp>
    </p:spTree>
    <p:extLst>
      <p:ext uri="{BB962C8B-B14F-4D97-AF65-F5344CB8AC3E}">
        <p14:creationId xmlns:p14="http://schemas.microsoft.com/office/powerpoint/2010/main" val="755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去除食道、肺泡等的干扰</a:t>
            </a:r>
            <a:endParaRPr lang="zh-CN" altLang="en-US" dirty="0"/>
          </a:p>
        </p:txBody>
      </p:sp>
      <p:sp>
        <p:nvSpPr>
          <p:cNvPr id="27" name="内容占位符 4"/>
          <p:cNvSpPr txBox="1">
            <a:spLocks/>
          </p:cNvSpPr>
          <p:nvPr/>
        </p:nvSpPr>
        <p:spPr>
          <a:xfrm>
            <a:off x="494025" y="1734839"/>
            <a:ext cx="8372163" cy="1461963"/>
          </a:xfrm>
          <a:prstGeom prst="rect">
            <a:avLst/>
          </a:prstGeom>
        </p:spPr>
        <p:txBody>
          <a:bodyPr>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t>CT</a:t>
            </a:r>
            <a:r>
              <a:rPr lang="zh-CN" altLang="en-US" sz="2000" dirty="0" smtClean="0"/>
              <a:t>图像中气管</a:t>
            </a:r>
            <a:r>
              <a:rPr lang="zh-CN" altLang="zh-CN" sz="2000" dirty="0" smtClean="0"/>
              <a:t>上下帧</a:t>
            </a:r>
            <a:r>
              <a:rPr lang="zh-CN" altLang="en-US" sz="2000" dirty="0" smtClean="0"/>
              <a:t>连续，食道不具有此特征</a:t>
            </a:r>
            <a:endParaRPr lang="en-US" altLang="zh-CN" sz="2000" dirty="0" smtClean="0"/>
          </a:p>
          <a:p>
            <a:r>
              <a:rPr lang="zh-CN" altLang="zh-CN" sz="2000" dirty="0" smtClean="0"/>
              <a:t>对于疑似</a:t>
            </a:r>
            <a:r>
              <a:rPr lang="zh-CN" altLang="zh-CN" sz="2000" dirty="0"/>
              <a:t>气管区域中的</a:t>
            </a:r>
            <a:r>
              <a:rPr lang="zh-CN" altLang="zh-CN" sz="2000" dirty="0" smtClean="0"/>
              <a:t>每个</a:t>
            </a:r>
            <a:r>
              <a:rPr lang="zh-CN" altLang="zh-CN" sz="2000" dirty="0"/>
              <a:t>部分，上</a:t>
            </a:r>
            <a:r>
              <a:rPr lang="zh-CN" altLang="en-US" sz="2000" dirty="0"/>
              <a:t>下</a:t>
            </a:r>
            <a:r>
              <a:rPr lang="zh-CN" altLang="zh-CN" sz="2000" dirty="0"/>
              <a:t>帧气管区域重合度大于</a:t>
            </a:r>
            <a:r>
              <a:rPr lang="en-US" altLang="zh-CN" sz="2000" dirty="0"/>
              <a:t>0.8</a:t>
            </a:r>
            <a:r>
              <a:rPr lang="zh-CN" altLang="zh-CN" sz="2000" dirty="0"/>
              <a:t>，则判断为气管，否则记为干扰，将其填充</a:t>
            </a:r>
            <a:r>
              <a:rPr lang="zh-CN" altLang="zh-CN" sz="2000" dirty="0" smtClean="0"/>
              <a:t>，</a:t>
            </a:r>
            <a:r>
              <a:rPr lang="zh-CN" altLang="en-US" sz="2000" dirty="0" smtClean="0"/>
              <a:t>由此筛选出</a:t>
            </a:r>
            <a:r>
              <a:rPr lang="zh-CN" altLang="zh-CN" sz="2000" dirty="0" smtClean="0"/>
              <a:t>气管</a:t>
            </a:r>
            <a:r>
              <a:rPr lang="zh-CN" altLang="zh-CN" sz="2000" dirty="0"/>
              <a:t>区域，去除食道、肺泡等的干扰。 </a:t>
            </a:r>
            <a:endParaRPr lang="en-US" altLang="zh-CN" sz="2000" dirty="0"/>
          </a:p>
          <a:p>
            <a:endParaRPr lang="en-US" altLang="zh-CN" sz="2000" dirty="0" smtClean="0"/>
          </a:p>
        </p:txBody>
      </p:sp>
      <p:sp>
        <p:nvSpPr>
          <p:cNvPr id="41" name="文本框 40"/>
          <p:cNvSpPr txBox="1"/>
          <p:nvPr/>
        </p:nvSpPr>
        <p:spPr>
          <a:xfrm>
            <a:off x="5102942" y="3967316"/>
            <a:ext cx="184731" cy="369332"/>
          </a:xfrm>
          <a:prstGeom prst="rect">
            <a:avLst/>
          </a:prstGeom>
          <a:noFill/>
        </p:spPr>
        <p:txBody>
          <a:bodyPr wrap="none" rtlCol="0">
            <a:spAutoFit/>
          </a:bodyPr>
          <a:lstStyle/>
          <a:p>
            <a:endParaRPr kumimoji="1" lang="zh-CN" altLang="en-US" dirty="0"/>
          </a:p>
        </p:txBody>
      </p:sp>
      <p:grpSp>
        <p:nvGrpSpPr>
          <p:cNvPr id="4" name="组 3"/>
          <p:cNvGrpSpPr/>
          <p:nvPr/>
        </p:nvGrpSpPr>
        <p:grpSpPr>
          <a:xfrm>
            <a:off x="366704" y="3196803"/>
            <a:ext cx="8372162" cy="3196530"/>
            <a:chOff x="494026" y="2201380"/>
            <a:chExt cx="8372162" cy="3196530"/>
          </a:xfrm>
        </p:grpSpPr>
        <p:pic>
          <p:nvPicPr>
            <p:cNvPr id="19" name="图片 18"/>
            <p:cNvPicPr/>
            <p:nvPr/>
          </p:nvPicPr>
          <p:blipFill>
            <a:blip r:embed="rId3"/>
            <a:stretch>
              <a:fillRect/>
            </a:stretch>
          </p:blipFill>
          <p:spPr>
            <a:xfrm>
              <a:off x="494026" y="2201381"/>
              <a:ext cx="4107472" cy="3196529"/>
            </a:xfrm>
            <a:prstGeom prst="rect">
              <a:avLst/>
            </a:prstGeom>
          </p:spPr>
        </p:pic>
        <p:pic>
          <p:nvPicPr>
            <p:cNvPr id="20" name="图片 19"/>
            <p:cNvPicPr/>
            <p:nvPr/>
          </p:nvPicPr>
          <p:blipFill>
            <a:blip r:embed="rId4"/>
            <a:stretch>
              <a:fillRect/>
            </a:stretch>
          </p:blipFill>
          <p:spPr>
            <a:xfrm>
              <a:off x="4798540" y="2201380"/>
              <a:ext cx="4067648" cy="3196529"/>
            </a:xfrm>
            <a:prstGeom prst="rect">
              <a:avLst/>
            </a:prstGeom>
          </p:spPr>
        </p:pic>
      </p:grpSp>
    </p:spTree>
    <p:extLst>
      <p:ext uri="{BB962C8B-B14F-4D97-AF65-F5344CB8AC3E}">
        <p14:creationId xmlns:p14="http://schemas.microsoft.com/office/powerpoint/2010/main" val="190270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判断是否狭窄并更新狭窄状态</a:t>
            </a:r>
            <a:endParaRPr lang="en-US" altLang="zh-CN" dirty="0"/>
          </a:p>
        </p:txBody>
      </p:sp>
      <p:sp>
        <p:nvSpPr>
          <p:cNvPr id="27" name="内容占位符 4"/>
          <p:cNvSpPr txBox="1">
            <a:spLocks/>
          </p:cNvSpPr>
          <p:nvPr/>
        </p:nvSpPr>
        <p:spPr>
          <a:xfrm>
            <a:off x="494025" y="1734840"/>
            <a:ext cx="4608917" cy="4829370"/>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A-&gt;C</a:t>
            </a:r>
            <a:r>
              <a:rPr lang="zh-CN" altLang="zh-CN" sz="2000" dirty="0"/>
              <a:t>之间我们定义为</a:t>
            </a:r>
            <a:r>
              <a:rPr lang="en-US" altLang="zh-CN" sz="2000" dirty="0"/>
              <a:t>“</a:t>
            </a:r>
            <a:r>
              <a:rPr lang="zh-CN" altLang="zh-CN" sz="2000" dirty="0"/>
              <a:t>狭窄中</a:t>
            </a:r>
            <a:r>
              <a:rPr lang="en-US" altLang="zh-CN" sz="2000" dirty="0"/>
              <a:t>”</a:t>
            </a:r>
            <a:r>
              <a:rPr lang="zh-CN" altLang="zh-CN" sz="2000" dirty="0"/>
              <a:t>状态 </a:t>
            </a:r>
            <a:endParaRPr lang="en-US" altLang="zh-CN" sz="2000" dirty="0"/>
          </a:p>
          <a:p>
            <a:r>
              <a:rPr lang="zh-CN" altLang="en-US" sz="2000" dirty="0" smtClean="0"/>
              <a:t>狭窄判定：</a:t>
            </a:r>
            <a:r>
              <a:rPr lang="zh-CN" altLang="zh-CN" sz="2000" dirty="0" smtClean="0"/>
              <a:t>当</a:t>
            </a:r>
            <a:r>
              <a:rPr lang="zh-CN" altLang="zh-CN" sz="2000" dirty="0"/>
              <a:t>气管区域面积变小，圆形度低于</a:t>
            </a:r>
            <a:r>
              <a:rPr lang="en-US" altLang="zh-CN" sz="2000" dirty="0"/>
              <a:t>0.87</a:t>
            </a:r>
            <a:r>
              <a:rPr lang="zh-CN" altLang="zh-CN" sz="2000" dirty="0"/>
              <a:t>，且这种情况连续出现超过两</a:t>
            </a:r>
            <a:r>
              <a:rPr lang="zh-CN" altLang="zh-CN" sz="2000" dirty="0" smtClean="0"/>
              <a:t>帧</a:t>
            </a:r>
            <a:endParaRPr lang="en-US" altLang="zh-CN" sz="2000" dirty="0" smtClean="0"/>
          </a:p>
        </p:txBody>
      </p:sp>
      <p:sp>
        <p:nvSpPr>
          <p:cNvPr id="41" name="文本框 40"/>
          <p:cNvSpPr txBox="1"/>
          <p:nvPr/>
        </p:nvSpPr>
        <p:spPr>
          <a:xfrm>
            <a:off x="5102942" y="3967316"/>
            <a:ext cx="184731" cy="369332"/>
          </a:xfrm>
          <a:prstGeom prst="rect">
            <a:avLst/>
          </a:prstGeom>
          <a:noFill/>
        </p:spPr>
        <p:txBody>
          <a:bodyPr wrap="none" rtlCol="0">
            <a:spAutoFit/>
          </a:bodyPr>
          <a:lstStyle/>
          <a:p>
            <a:endParaRPr kumimoji="1" lang="zh-CN" altLang="en-US" dirty="0"/>
          </a:p>
        </p:txBody>
      </p:sp>
      <p:pic>
        <p:nvPicPr>
          <p:cNvPr id="15" name="图片 14"/>
          <p:cNvPicPr/>
          <p:nvPr/>
        </p:nvPicPr>
        <p:blipFill>
          <a:blip r:embed="rId3"/>
          <a:stretch>
            <a:fillRect/>
          </a:stretch>
        </p:blipFill>
        <p:spPr>
          <a:xfrm>
            <a:off x="5287673" y="1734840"/>
            <a:ext cx="3709292" cy="4829370"/>
          </a:xfrm>
          <a:prstGeom prst="rect">
            <a:avLst/>
          </a:prstGeom>
        </p:spPr>
      </p:pic>
    </p:spTree>
    <p:extLst>
      <p:ext uri="{BB962C8B-B14F-4D97-AF65-F5344CB8AC3E}">
        <p14:creationId xmlns:p14="http://schemas.microsoft.com/office/powerpoint/2010/main" val="6702001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判断是否进入转换</a:t>
            </a:r>
            <a:r>
              <a:rPr lang="zh-CN" altLang="en-US" dirty="0"/>
              <a:t>状态</a:t>
            </a:r>
            <a:endParaRPr lang="en-US" altLang="zh-CN" dirty="0"/>
          </a:p>
        </p:txBody>
      </p:sp>
      <p:sp>
        <p:nvSpPr>
          <p:cNvPr id="27" name="内容占位符 4"/>
          <p:cNvSpPr txBox="1">
            <a:spLocks/>
          </p:cNvSpPr>
          <p:nvPr/>
        </p:nvSpPr>
        <p:spPr>
          <a:xfrm>
            <a:off x="494025" y="1734840"/>
            <a:ext cx="8192775" cy="993612"/>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t>判定：</a:t>
            </a:r>
            <a:r>
              <a:rPr lang="zh-CN" altLang="zh-CN" sz="2000" dirty="0" smtClean="0"/>
              <a:t>气管</a:t>
            </a:r>
            <a:r>
              <a:rPr lang="zh-CN" altLang="zh-CN" sz="2000" dirty="0"/>
              <a:t>区域面积变大，周长变大，圆形度却下降且圆形度低于</a:t>
            </a:r>
            <a:r>
              <a:rPr lang="en-US" altLang="zh-CN" sz="2000" dirty="0"/>
              <a:t>0.85</a:t>
            </a:r>
            <a:r>
              <a:rPr lang="zh-CN" altLang="zh-CN" sz="2000" dirty="0"/>
              <a:t> </a:t>
            </a:r>
            <a:r>
              <a:rPr lang="zh-CN" altLang="en-US" sz="2000" dirty="0" smtClean="0"/>
              <a:t>，此情况连续出现两帧判定为进入转换状态</a:t>
            </a:r>
            <a:endParaRPr lang="en-US" altLang="zh-CN" sz="2000" dirty="0" smtClean="0"/>
          </a:p>
        </p:txBody>
      </p:sp>
      <p:sp>
        <p:nvSpPr>
          <p:cNvPr id="41" name="文本框 40"/>
          <p:cNvSpPr txBox="1"/>
          <p:nvPr/>
        </p:nvSpPr>
        <p:spPr>
          <a:xfrm>
            <a:off x="5102942" y="3967316"/>
            <a:ext cx="184731" cy="369332"/>
          </a:xfrm>
          <a:prstGeom prst="rect">
            <a:avLst/>
          </a:prstGeom>
          <a:noFill/>
        </p:spPr>
        <p:txBody>
          <a:bodyPr wrap="none" rtlCol="0">
            <a:spAutoFit/>
          </a:bodyPr>
          <a:lstStyle/>
          <a:p>
            <a:endParaRPr kumimoji="1" lang="zh-CN" altLang="en-US" dirty="0"/>
          </a:p>
        </p:txBody>
      </p:sp>
      <p:pic>
        <p:nvPicPr>
          <p:cNvPr id="6" name="图片 5"/>
          <p:cNvPicPr/>
          <p:nvPr/>
        </p:nvPicPr>
        <p:blipFill>
          <a:blip r:embed="rId3"/>
          <a:stretch>
            <a:fillRect/>
          </a:stretch>
        </p:blipFill>
        <p:spPr>
          <a:xfrm>
            <a:off x="1921280" y="2728452"/>
            <a:ext cx="5438163" cy="3598606"/>
          </a:xfrm>
          <a:prstGeom prst="rect">
            <a:avLst/>
          </a:prstGeom>
        </p:spPr>
      </p:pic>
    </p:spTree>
    <p:extLst>
      <p:ext uri="{BB962C8B-B14F-4D97-AF65-F5344CB8AC3E}">
        <p14:creationId xmlns:p14="http://schemas.microsoft.com/office/powerpoint/2010/main" val="11051738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整体流程</a:t>
            </a:r>
            <a:endParaRPr lang="zh-CN" altLang="en-US" dirty="0"/>
          </a:p>
        </p:txBody>
      </p:sp>
      <p:grpSp>
        <p:nvGrpSpPr>
          <p:cNvPr id="4" name="组 3"/>
          <p:cNvGrpSpPr/>
          <p:nvPr/>
        </p:nvGrpSpPr>
        <p:grpSpPr>
          <a:xfrm>
            <a:off x="1224116" y="1719290"/>
            <a:ext cx="6619711" cy="4917484"/>
            <a:chOff x="0" y="102676"/>
            <a:chExt cx="4999990" cy="3664784"/>
          </a:xfrm>
          <a:solidFill>
            <a:schemeClr val="bg1"/>
          </a:solidFill>
        </p:grpSpPr>
        <p:grpSp>
          <p:nvGrpSpPr>
            <p:cNvPr id="5" name="组 4"/>
            <p:cNvGrpSpPr>
              <a:grpSpLocks/>
            </p:cNvGrpSpPr>
            <p:nvPr/>
          </p:nvGrpSpPr>
          <p:grpSpPr>
            <a:xfrm>
              <a:off x="0" y="102676"/>
              <a:ext cx="4999990" cy="3664784"/>
              <a:chOff x="534885" y="204467"/>
              <a:chExt cx="5052782" cy="3671638"/>
            </a:xfrm>
            <a:grpFill/>
          </p:grpSpPr>
          <p:sp>
            <p:nvSpPr>
              <p:cNvPr id="8" name="矩形 7"/>
              <p:cNvSpPr>
                <a:spLocks noChangeArrowheads="1"/>
              </p:cNvSpPr>
              <p:nvPr/>
            </p:nvSpPr>
            <p:spPr bwMode="auto">
              <a:xfrm>
                <a:off x="1949460" y="204467"/>
                <a:ext cx="1630253" cy="291969"/>
              </a:xfrm>
              <a:prstGeom prst="rect">
                <a:avLst/>
              </a:prstGeom>
              <a:grp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solidFill>
                      <a:srgbClr val="000000"/>
                    </a:solidFill>
                    <a:effectLst/>
                    <a:latin typeface="DengXian" charset="-122"/>
                    <a:ea typeface="SimSun" charset="-122"/>
                    <a:cs typeface="Times New Roman" charset="0"/>
                  </a:rPr>
                  <a:t>读入数据</a:t>
                </a:r>
                <a:endParaRPr lang="zh-CN" sz="1050" kern="100">
                  <a:effectLst/>
                  <a:latin typeface="DengXian" charset="-122"/>
                  <a:ea typeface="宋体" charset="-122"/>
                  <a:cs typeface="Times New Roman" charset="0"/>
                </a:endParaRPr>
              </a:p>
            </p:txBody>
          </p:sp>
          <p:sp>
            <p:nvSpPr>
              <p:cNvPr id="9" name="矩形 8"/>
              <p:cNvSpPr>
                <a:spLocks noChangeArrowheads="1"/>
              </p:cNvSpPr>
              <p:nvPr/>
            </p:nvSpPr>
            <p:spPr bwMode="auto">
              <a:xfrm>
                <a:off x="534885" y="596905"/>
                <a:ext cx="5052782" cy="2698700"/>
              </a:xfrm>
              <a:prstGeom prst="rect">
                <a:avLst/>
              </a:prstGeom>
              <a:grp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en-US" sz="1050" kern="100">
                    <a:effectLst/>
                    <a:latin typeface="宋体" charset="-122"/>
                    <a:cs typeface="宋体" charset="-122"/>
                  </a:rPr>
                  <a:t> </a:t>
                </a:r>
                <a:endParaRPr lang="zh-CN" sz="1200" kern="100">
                  <a:effectLst/>
                  <a:latin typeface="宋体" charset="-122"/>
                  <a:cs typeface="宋体" charset="-122"/>
                </a:endParaRPr>
              </a:p>
            </p:txBody>
          </p:sp>
          <p:sp>
            <p:nvSpPr>
              <p:cNvPr id="10" name="矩形 9"/>
              <p:cNvSpPr>
                <a:spLocks noChangeArrowheads="1"/>
              </p:cNvSpPr>
              <p:nvPr/>
            </p:nvSpPr>
            <p:spPr bwMode="auto">
              <a:xfrm>
                <a:off x="1900981" y="763787"/>
                <a:ext cx="1624966" cy="377190"/>
              </a:xfrm>
              <a:prstGeom prst="rect">
                <a:avLst/>
              </a:prstGeom>
              <a:grp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solidFill>
                      <a:srgbClr val="000000"/>
                    </a:solidFill>
                    <a:effectLst/>
                    <a:latin typeface="宋体" charset="-122"/>
                    <a:cs typeface="宋体" charset="-122"/>
                  </a:rPr>
                  <a:t>判断是否是喉部</a:t>
                </a:r>
                <a:endParaRPr lang="zh-CN" sz="1200" kern="100">
                  <a:effectLst/>
                  <a:latin typeface="宋体" charset="-122"/>
                  <a:cs typeface="宋体" charset="-122"/>
                </a:endParaRPr>
              </a:p>
            </p:txBody>
          </p:sp>
          <p:sp>
            <p:nvSpPr>
              <p:cNvPr id="11" name="矩形 10"/>
              <p:cNvSpPr>
                <a:spLocks noChangeArrowheads="1"/>
              </p:cNvSpPr>
              <p:nvPr/>
            </p:nvSpPr>
            <p:spPr bwMode="auto">
              <a:xfrm>
                <a:off x="1949466" y="1798361"/>
                <a:ext cx="1701800" cy="386080"/>
              </a:xfrm>
              <a:prstGeom prst="rect">
                <a:avLst/>
              </a:prstGeom>
              <a:grp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检测是否发生狭窄</a:t>
                </a:r>
                <a:endParaRPr lang="zh-CN" sz="1200" kern="100">
                  <a:effectLst/>
                  <a:latin typeface="宋体" charset="-122"/>
                  <a:cs typeface="宋体" charset="-122"/>
                </a:endParaRPr>
              </a:p>
            </p:txBody>
          </p:sp>
          <p:grpSp>
            <p:nvGrpSpPr>
              <p:cNvPr id="12" name="组 11"/>
              <p:cNvGrpSpPr/>
              <p:nvPr/>
            </p:nvGrpSpPr>
            <p:grpSpPr>
              <a:xfrm>
                <a:off x="2183802" y="1151068"/>
                <a:ext cx="2595376" cy="652897"/>
                <a:chOff x="0" y="0"/>
                <a:chExt cx="2595452" cy="653150"/>
              </a:xfrm>
              <a:grpFill/>
            </p:grpSpPr>
            <p:cxnSp>
              <p:nvCxnSpPr>
                <p:cNvPr id="23" name="肘形连接符 22"/>
                <p:cNvCxnSpPr/>
                <p:nvPr/>
              </p:nvCxnSpPr>
              <p:spPr>
                <a:xfrm>
                  <a:off x="570155" y="139850"/>
                  <a:ext cx="2025297" cy="507695"/>
                </a:xfrm>
                <a:prstGeom prst="bentConnector3">
                  <a:avLst>
                    <a:gd name="adj1" fmla="val 100091"/>
                  </a:avLst>
                </a:prstGeom>
                <a:grpFill/>
                <a:ln w="6350" cap="flat" cmpd="sng" algn="ctr">
                  <a:solidFill>
                    <a:sysClr val="windowText" lastClr="000000"/>
                  </a:solidFill>
                  <a:prstDash val="solid"/>
                  <a:miter lim="800000"/>
                  <a:tailEnd type="triangle"/>
                </a:ln>
                <a:effectLst/>
              </p:spPr>
            </p:cxnSp>
            <p:cxnSp>
              <p:nvCxnSpPr>
                <p:cNvPr id="24" name="直接箭头连接符 7"/>
                <p:cNvCxnSpPr>
                  <a:cxnSpLocks noChangeShapeType="1"/>
                </p:cNvCxnSpPr>
                <p:nvPr/>
              </p:nvCxnSpPr>
              <p:spPr bwMode="auto">
                <a:xfrm>
                  <a:off x="580912" y="0"/>
                  <a:ext cx="0" cy="653150"/>
                </a:xfrm>
                <a:prstGeom prst="straightConnector1">
                  <a:avLst/>
                </a:prstGeom>
                <a:grp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sp>
              <p:nvSpPr>
                <p:cNvPr id="25" name="文本框 24"/>
                <p:cNvSpPr txBox="1"/>
                <p:nvPr/>
              </p:nvSpPr>
              <p:spPr>
                <a:xfrm>
                  <a:off x="0" y="268941"/>
                  <a:ext cx="569595" cy="243840"/>
                </a:xfrm>
                <a:prstGeom prst="rect">
                  <a:avLst/>
                </a:prstGeom>
                <a:grp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a:effectLst/>
                      <a:latin typeface="DengXian" charset="-122"/>
                      <a:ea typeface="SimSun" charset="-122"/>
                      <a:cs typeface="Times New Roman" charset="0"/>
                    </a:rPr>
                    <a:t>不是</a:t>
                  </a:r>
                  <a:endParaRPr lang="zh-CN" sz="1050" kern="100">
                    <a:effectLst/>
                    <a:latin typeface="DengXian" charset="-122"/>
                    <a:ea typeface="宋体" charset="-122"/>
                    <a:cs typeface="Times New Roman" charset="0"/>
                  </a:endParaRPr>
                </a:p>
              </p:txBody>
            </p:sp>
            <p:sp>
              <p:nvSpPr>
                <p:cNvPr id="26" name="文本框 25"/>
                <p:cNvSpPr txBox="1"/>
                <p:nvPr/>
              </p:nvSpPr>
              <p:spPr>
                <a:xfrm>
                  <a:off x="2173044" y="258184"/>
                  <a:ext cx="349250" cy="253365"/>
                </a:xfrm>
                <a:prstGeom prst="rect">
                  <a:avLst/>
                </a:prstGeom>
                <a:grp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a:effectLst/>
                      <a:latin typeface="DengXian" charset="-122"/>
                      <a:ea typeface="SimSun" charset="-122"/>
                      <a:cs typeface="Times New Roman" charset="0"/>
                    </a:rPr>
                    <a:t>是</a:t>
                  </a:r>
                  <a:endParaRPr lang="zh-CN" sz="1050" kern="100">
                    <a:effectLst/>
                    <a:latin typeface="DengXian" charset="-122"/>
                    <a:ea typeface="宋体" charset="-122"/>
                    <a:cs typeface="Times New Roman" charset="0"/>
                  </a:endParaRPr>
                </a:p>
              </p:txBody>
            </p:sp>
          </p:grpSp>
          <p:grpSp>
            <p:nvGrpSpPr>
              <p:cNvPr id="13" name="组 12"/>
              <p:cNvGrpSpPr/>
              <p:nvPr/>
            </p:nvGrpSpPr>
            <p:grpSpPr>
              <a:xfrm>
                <a:off x="1947134" y="2529839"/>
                <a:ext cx="2743200" cy="361383"/>
                <a:chOff x="-221204" y="249316"/>
                <a:chExt cx="2743423" cy="361524"/>
              </a:xfrm>
              <a:grpFill/>
            </p:grpSpPr>
            <p:sp>
              <p:nvSpPr>
                <p:cNvPr id="21" name="文本框 20"/>
                <p:cNvSpPr txBox="1"/>
                <p:nvPr/>
              </p:nvSpPr>
              <p:spPr>
                <a:xfrm>
                  <a:off x="-221204" y="249316"/>
                  <a:ext cx="909479" cy="361524"/>
                </a:xfrm>
                <a:prstGeom prst="rect">
                  <a:avLst/>
                </a:prstGeom>
                <a:grp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a:effectLst/>
                      <a:latin typeface="DengXian" charset="-122"/>
                      <a:ea typeface="SimSun" charset="-122"/>
                      <a:cs typeface="Times New Roman" charset="0"/>
                    </a:rPr>
                    <a:t>发生狭窄</a:t>
                  </a:r>
                  <a:endParaRPr lang="zh-CN" sz="1050" kern="100">
                    <a:effectLst/>
                    <a:latin typeface="DengXian" charset="-122"/>
                    <a:ea typeface="宋体" charset="-122"/>
                    <a:cs typeface="Times New Roman" charset="0"/>
                  </a:endParaRPr>
                </a:p>
              </p:txBody>
            </p:sp>
            <p:sp>
              <p:nvSpPr>
                <p:cNvPr id="22" name="文本框 21"/>
                <p:cNvSpPr txBox="1"/>
                <p:nvPr/>
              </p:nvSpPr>
              <p:spPr>
                <a:xfrm>
                  <a:off x="1608081" y="258184"/>
                  <a:ext cx="914138" cy="245232"/>
                </a:xfrm>
                <a:prstGeom prst="rect">
                  <a:avLst/>
                </a:prstGeom>
                <a:grp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a:effectLst/>
                      <a:latin typeface="DengXian" charset="-122"/>
                      <a:ea typeface="SimSun" charset="-122"/>
                      <a:cs typeface="Times New Roman" charset="0"/>
                    </a:rPr>
                    <a:t>未发生狭窄</a:t>
                  </a:r>
                  <a:endParaRPr lang="zh-CN" sz="1050" kern="100">
                    <a:effectLst/>
                    <a:latin typeface="DengXian" charset="-122"/>
                    <a:ea typeface="宋体" charset="-122"/>
                    <a:cs typeface="Times New Roman" charset="0"/>
                  </a:endParaRPr>
                </a:p>
              </p:txBody>
            </p:sp>
          </p:grpSp>
          <p:sp>
            <p:nvSpPr>
              <p:cNvPr id="14" name="矩形 13"/>
              <p:cNvSpPr>
                <a:spLocks noChangeArrowheads="1"/>
              </p:cNvSpPr>
              <p:nvPr/>
            </p:nvSpPr>
            <p:spPr bwMode="auto">
              <a:xfrm>
                <a:off x="1949466" y="2796446"/>
                <a:ext cx="1701800" cy="386080"/>
              </a:xfrm>
              <a:prstGeom prst="rect">
                <a:avLst/>
              </a:prstGeom>
              <a:grp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计算局部狭窄程度</a:t>
                </a:r>
                <a:endParaRPr lang="zh-CN" sz="1200" kern="100">
                  <a:effectLst/>
                  <a:latin typeface="宋体" charset="-122"/>
                  <a:cs typeface="宋体" charset="-122"/>
                </a:endParaRPr>
              </a:p>
            </p:txBody>
          </p:sp>
          <p:sp>
            <p:nvSpPr>
              <p:cNvPr id="15" name="矩形 14"/>
              <p:cNvSpPr>
                <a:spLocks noChangeArrowheads="1"/>
              </p:cNvSpPr>
              <p:nvPr/>
            </p:nvSpPr>
            <p:spPr bwMode="auto">
              <a:xfrm>
                <a:off x="3903315" y="2796446"/>
                <a:ext cx="1616978" cy="375920"/>
              </a:xfrm>
              <a:prstGeom prst="rect">
                <a:avLst/>
              </a:prstGeom>
              <a:grp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结束</a:t>
                </a:r>
                <a:endParaRPr lang="zh-CN" sz="1200" kern="100">
                  <a:effectLst/>
                  <a:latin typeface="宋体" charset="-122"/>
                  <a:cs typeface="宋体" charset="-122"/>
                </a:endParaRPr>
              </a:p>
            </p:txBody>
          </p:sp>
          <p:sp>
            <p:nvSpPr>
              <p:cNvPr id="16" name="文本框 15"/>
              <p:cNvSpPr txBox="1"/>
              <p:nvPr/>
            </p:nvSpPr>
            <p:spPr>
              <a:xfrm>
                <a:off x="602935" y="696694"/>
                <a:ext cx="1152301" cy="342639"/>
              </a:xfrm>
              <a:prstGeom prst="rect">
                <a:avLst/>
              </a:prstGeom>
              <a:grp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a:solidFill>
                      <a:srgbClr val="000000"/>
                    </a:solidFill>
                    <a:effectLst/>
                    <a:latin typeface="DengXian" charset="-122"/>
                    <a:ea typeface="SimSun" charset="-122"/>
                    <a:cs typeface="Times New Roman" charset="0"/>
                  </a:rPr>
                  <a:t>对每张</a:t>
                </a:r>
                <a:r>
                  <a:rPr lang="en-US" sz="1050" kern="100">
                    <a:solidFill>
                      <a:srgbClr val="000000"/>
                    </a:solidFill>
                    <a:effectLst/>
                    <a:latin typeface="DengXian" charset="-122"/>
                    <a:ea typeface="SimSun" charset="-122"/>
                    <a:cs typeface="Times New Roman" charset="0"/>
                  </a:rPr>
                  <a:t>CT</a:t>
                </a:r>
                <a:r>
                  <a:rPr lang="zh-CN" sz="1050" kern="100">
                    <a:solidFill>
                      <a:srgbClr val="000000"/>
                    </a:solidFill>
                    <a:effectLst/>
                    <a:latin typeface="DengXian" charset="-122"/>
                    <a:ea typeface="SimSun" charset="-122"/>
                    <a:cs typeface="Times New Roman" charset="0"/>
                  </a:rPr>
                  <a:t>切片</a:t>
                </a:r>
                <a:endParaRPr lang="zh-CN" sz="1050" kern="100">
                  <a:effectLst/>
                  <a:latin typeface="DengXian" charset="-122"/>
                  <a:ea typeface="宋体" charset="-122"/>
                  <a:cs typeface="Times New Roman" charset="0"/>
                </a:endParaRPr>
              </a:p>
            </p:txBody>
          </p:sp>
          <p:sp>
            <p:nvSpPr>
              <p:cNvPr id="17" name="矩形 16"/>
              <p:cNvSpPr>
                <a:spLocks noChangeArrowheads="1"/>
              </p:cNvSpPr>
              <p:nvPr/>
            </p:nvSpPr>
            <p:spPr bwMode="auto">
              <a:xfrm>
                <a:off x="1949466" y="3495105"/>
                <a:ext cx="1828800" cy="381000"/>
              </a:xfrm>
              <a:prstGeom prst="rect">
                <a:avLst/>
              </a:prstGeom>
              <a:grp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solidFill>
                      <a:srgbClr val="000000"/>
                    </a:solidFill>
                    <a:effectLst/>
                    <a:latin typeface="DengXian" charset="-122"/>
                    <a:ea typeface="SimSun" charset="-122"/>
                    <a:cs typeface="Times New Roman" charset="0"/>
                  </a:rPr>
                  <a:t>计算狭窄最严重处狭窄程度</a:t>
                </a:r>
                <a:endParaRPr lang="zh-CN" sz="1050" kern="100">
                  <a:effectLst/>
                  <a:latin typeface="DengXian" charset="-122"/>
                  <a:ea typeface="宋体" charset="-122"/>
                  <a:cs typeface="Times New Roman" charset="0"/>
                </a:endParaRPr>
              </a:p>
            </p:txBody>
          </p:sp>
          <p:cxnSp>
            <p:nvCxnSpPr>
              <p:cNvPr id="18" name="直接箭头连接符 7"/>
              <p:cNvCxnSpPr>
                <a:cxnSpLocks noChangeShapeType="1"/>
              </p:cNvCxnSpPr>
              <p:nvPr/>
            </p:nvCxnSpPr>
            <p:spPr bwMode="auto">
              <a:xfrm>
                <a:off x="2757955" y="496438"/>
                <a:ext cx="0" cy="290119"/>
              </a:xfrm>
              <a:prstGeom prst="straightConnector1">
                <a:avLst/>
              </a:prstGeom>
              <a:grp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sp>
            <p:nvSpPr>
              <p:cNvPr id="19" name="矩形 18"/>
              <p:cNvSpPr>
                <a:spLocks noChangeArrowheads="1"/>
              </p:cNvSpPr>
              <p:nvPr/>
            </p:nvSpPr>
            <p:spPr bwMode="auto">
              <a:xfrm>
                <a:off x="3835940" y="1798361"/>
                <a:ext cx="1701800" cy="375920"/>
              </a:xfrm>
              <a:prstGeom prst="rect">
                <a:avLst/>
              </a:prstGeom>
              <a:grpFill/>
              <a:ln w="12700" cap="flat" cmpd="sng" algn="ctr">
                <a:solidFill>
                  <a:srgbClr val="000000"/>
                </a:solidFill>
                <a:prstDash val="solid"/>
                <a:miter lim="800000"/>
                <a:headEnd/>
                <a:tailEnd/>
              </a:ln>
            </p:spPr>
            <p:txBody>
              <a:bodyPr rot="0" vert="horz" wrap="square" lIns="91440" tIns="45720" rIns="91440" bIns="45720" anchor="ctr" anchorCtr="0" upright="1">
                <a:noAutofit/>
              </a:bodyPr>
              <a:lstStyle/>
              <a:p>
                <a:pPr algn="ctr">
                  <a:spcAft>
                    <a:spcPts val="0"/>
                  </a:spcAft>
                </a:pPr>
                <a:r>
                  <a:rPr lang="zh-CN" sz="1050" kern="100">
                    <a:effectLst/>
                    <a:latin typeface="宋体" charset="-122"/>
                    <a:cs typeface="宋体" charset="-122"/>
                  </a:rPr>
                  <a:t>停止检测</a:t>
                </a:r>
                <a:endParaRPr lang="zh-CN" sz="1200" kern="100">
                  <a:effectLst/>
                  <a:latin typeface="宋体" charset="-122"/>
                  <a:cs typeface="宋体" charset="-122"/>
                </a:endParaRPr>
              </a:p>
            </p:txBody>
          </p:sp>
          <p:cxnSp>
            <p:nvCxnSpPr>
              <p:cNvPr id="20" name="直接箭头连接符 7"/>
              <p:cNvCxnSpPr>
                <a:cxnSpLocks noChangeShapeType="1"/>
              </p:cNvCxnSpPr>
              <p:nvPr/>
            </p:nvCxnSpPr>
            <p:spPr bwMode="auto">
              <a:xfrm>
                <a:off x="2757955" y="3195679"/>
                <a:ext cx="0" cy="290158"/>
              </a:xfrm>
              <a:prstGeom prst="straightConnector1">
                <a:avLst/>
              </a:prstGeom>
              <a:grp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grpSp>
        <p:cxnSp>
          <p:nvCxnSpPr>
            <p:cNvPr id="6" name="肘形连接符 5"/>
            <p:cNvCxnSpPr/>
            <p:nvPr/>
          </p:nvCxnSpPr>
          <p:spPr>
            <a:xfrm>
              <a:off x="2204357" y="2179865"/>
              <a:ext cx="2004224" cy="503692"/>
            </a:xfrm>
            <a:prstGeom prst="bentConnector3">
              <a:avLst>
                <a:gd name="adj1" fmla="val 100091"/>
              </a:avLst>
            </a:prstGeom>
            <a:grpFill/>
            <a:ln w="6350" cap="flat" cmpd="sng" algn="ctr">
              <a:solidFill>
                <a:sysClr val="windowText" lastClr="000000"/>
              </a:solidFill>
              <a:prstDash val="solid"/>
              <a:miter lim="800000"/>
              <a:tailEnd type="triangle"/>
            </a:ln>
            <a:effectLst/>
          </p:spPr>
        </p:cxnSp>
        <p:cxnSp>
          <p:nvCxnSpPr>
            <p:cNvPr id="7" name="直接箭头连接符 7"/>
            <p:cNvCxnSpPr>
              <a:cxnSpLocks noChangeShapeType="1"/>
            </p:cNvCxnSpPr>
            <p:nvPr/>
          </p:nvCxnSpPr>
          <p:spPr bwMode="auto">
            <a:xfrm>
              <a:off x="2196193" y="2081893"/>
              <a:ext cx="0" cy="612000"/>
            </a:xfrm>
            <a:prstGeom prst="straightConnector1">
              <a:avLst/>
            </a:prstGeom>
            <a:grpFill/>
            <a:ln w="6350" cap="flat" cmpd="sng" algn="ctr">
              <a:solidFill>
                <a:srgbClr val="000000"/>
              </a:solidFill>
              <a:prstDash val="solid"/>
              <a:miter lim="800000"/>
              <a:headEnd/>
              <a:tailEnd type="triangle" w="med" len="med"/>
            </a:ln>
            <a:extLst>
              <a:ext uri="{909E8E84-426E-40DD-AFC4-6F175D3DCCD1}">
                <a14:hiddenFill xmlns:a14="http://schemas.microsoft.com/office/drawing/2010/main">
                  <a:noFill/>
                </a14:hiddenFill>
              </a:ext>
            </a:extLst>
          </p:spPr>
        </p:cxnSp>
      </p:grpSp>
      <p:sp>
        <p:nvSpPr>
          <p:cNvPr id="27" name="椭圆 26"/>
          <p:cNvSpPr/>
          <p:nvPr/>
        </p:nvSpPr>
        <p:spPr>
          <a:xfrm>
            <a:off x="2911684" y="6133192"/>
            <a:ext cx="2708120" cy="43401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noFill/>
            </a:endParaRPr>
          </a:p>
        </p:txBody>
      </p:sp>
      <mc:AlternateContent xmlns:mc="http://schemas.openxmlformats.org/markup-compatibility/2006">
        <mc:Choice xmlns:a14="http://schemas.microsoft.com/office/drawing/2010/main" Requires="a14">
          <p:sp>
            <p:nvSpPr>
              <p:cNvPr id="28" name="矩形 27"/>
              <p:cNvSpPr/>
              <p:nvPr/>
            </p:nvSpPr>
            <p:spPr>
              <a:xfrm>
                <a:off x="721512" y="5317704"/>
                <a:ext cx="7624917" cy="64363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14:m>
                  <m:oMathPara xmlns:m="http://schemas.openxmlformats.org/officeDocument/2006/math">
                    <m:oMathParaPr>
                      <m:jc m:val="centerGroup"/>
                    </m:oMathParaPr>
                    <m:oMath xmlns:m="http://schemas.openxmlformats.org/officeDocument/2006/math">
                      <m:r>
                        <m:rPr>
                          <m:sty m:val="p"/>
                        </m:rPr>
                        <a:rPr lang="zh-CN" altLang="en-US">
                          <a:latin typeface="Cambria Math" charset="0"/>
                        </a:rPr>
                        <m:t>m</m:t>
                      </m:r>
                      <m:r>
                        <m:rPr>
                          <m:sty m:val="p"/>
                        </m:rPr>
                        <a:rPr lang="zh-CN" altLang="en-US" i="0">
                          <a:latin typeface="Cambria Math" charset="0"/>
                        </a:rPr>
                        <m:t>a</m:t>
                      </m:r>
                      <m:func>
                        <m:funcPr>
                          <m:ctrlPr>
                            <a:rPr lang="zh-CN" altLang="en-US" i="1">
                              <a:latin typeface="Cambria Math" charset="0"/>
                            </a:rPr>
                          </m:ctrlPr>
                        </m:funcPr>
                        <m:fName>
                          <m:r>
                            <m:rPr>
                              <m:sty m:val="p"/>
                            </m:rPr>
                            <a:rPr lang="zh-CN" altLang="en-US" i="0">
                              <a:latin typeface="Cambria Math" charset="0"/>
                            </a:rPr>
                            <m:t>x</m:t>
                          </m:r>
                        </m:fName>
                        <m:e>
                          <m:r>
                            <m:rPr>
                              <m:lit/>
                            </m:rPr>
                            <a:rPr lang="zh-CN" altLang="en-US" i="0">
                              <a:latin typeface="Cambria Math" charset="0"/>
                            </a:rPr>
                            <m:t>_</m:t>
                          </m:r>
                        </m:e>
                      </m:func>
                      <m:r>
                        <a:rPr lang="zh-CN" altLang="en-US" i="1">
                          <a:latin typeface="Cambria Math" charset="0"/>
                        </a:rPr>
                        <m:t>𝑑𝑒𝑔𝑟𝑒𝑒</m:t>
                      </m:r>
                      <m:r>
                        <a:rPr lang="zh-CN" altLang="en-US" i="0">
                          <a:latin typeface="Cambria Math" charset="0"/>
                        </a:rPr>
                        <m:t>= 1 –</m:t>
                      </m:r>
                      <m:f>
                        <m:fPr>
                          <m:ctrlPr>
                            <a:rPr lang="zh-CN" altLang="en-US" i="1">
                              <a:latin typeface="Cambria Math" charset="0"/>
                            </a:rPr>
                          </m:ctrlPr>
                        </m:fPr>
                        <m:num>
                          <m:r>
                            <m:rPr>
                              <m:sty m:val="p"/>
                            </m:rPr>
                            <a:rPr lang="zh-CN" altLang="en-US" i="0">
                              <a:latin typeface="Cambria Math" charset="0"/>
                            </a:rPr>
                            <m:t>min</m:t>
                          </m:r>
                          <m:r>
                            <m:rPr>
                              <m:lit/>
                            </m:rPr>
                            <a:rPr lang="zh-CN" altLang="en-US" i="0">
                              <a:latin typeface="Cambria Math" charset="0"/>
                            </a:rPr>
                            <m:t>_</m:t>
                          </m:r>
                          <m:r>
                            <a:rPr lang="zh-CN" altLang="en-US" i="1">
                              <a:latin typeface="Cambria Math" charset="0"/>
                            </a:rPr>
                            <m:t>𝑠𝑒𝑐𝑡𝑖𝑜𝑛𝑎𝑙</m:t>
                          </m:r>
                          <m:r>
                            <m:rPr>
                              <m:lit/>
                            </m:rPr>
                            <a:rPr lang="zh-CN" altLang="en-US" i="0">
                              <a:latin typeface="Cambria Math" charset="0"/>
                            </a:rPr>
                            <m:t>_</m:t>
                          </m:r>
                          <m:r>
                            <a:rPr lang="zh-CN" altLang="en-US" i="1">
                              <a:latin typeface="Cambria Math" charset="0"/>
                            </a:rPr>
                            <m:t>𝑎𝑟𝑒𝑎</m:t>
                          </m:r>
                        </m:num>
                        <m:den>
                          <m:r>
                            <a:rPr lang="zh-CN" altLang="en-US" i="1">
                              <a:latin typeface="Cambria Math" charset="0"/>
                            </a:rPr>
                            <m:t>𝑠𝑡𝑒𝑛𝑜𝑠𝑖𝑠</m:t>
                          </m:r>
                          <m:r>
                            <m:rPr>
                              <m:lit/>
                            </m:rPr>
                            <a:rPr lang="zh-CN" altLang="en-US" i="0">
                              <a:latin typeface="Cambria Math" charset="0"/>
                            </a:rPr>
                            <m:t>_</m:t>
                          </m:r>
                          <m:r>
                            <a:rPr lang="zh-CN" altLang="en-US" i="1">
                              <a:latin typeface="Cambria Math" charset="0"/>
                            </a:rPr>
                            <m:t>𝑠𝑡𝑎𝑟𝑡</m:t>
                          </m:r>
                          <m:r>
                            <m:rPr>
                              <m:lit/>
                            </m:rPr>
                            <a:rPr lang="zh-CN" altLang="en-US" i="0">
                              <a:latin typeface="Cambria Math" charset="0"/>
                            </a:rPr>
                            <m:t>_</m:t>
                          </m:r>
                          <m:r>
                            <a:rPr lang="zh-CN" altLang="en-US" i="1">
                              <a:latin typeface="Cambria Math" charset="0"/>
                            </a:rPr>
                            <m:t>𝑎𝑟𝑒𝑎</m:t>
                          </m:r>
                          <m:r>
                            <a:rPr lang="zh-CN" altLang="en-US" i="0">
                              <a:latin typeface="Cambria Math" charset="0"/>
                            </a:rPr>
                            <m:t>  + </m:t>
                          </m:r>
                          <m:r>
                            <a:rPr lang="zh-CN" altLang="en-US" i="1">
                              <a:latin typeface="Cambria Math" charset="0"/>
                            </a:rPr>
                            <m:t>𝑠𝑡𝑒𝑛𝑜𝑠𝑖𝑠</m:t>
                          </m:r>
                          <m:r>
                            <a:rPr lang="zh-CN" altLang="en-US" i="0">
                              <a:latin typeface="Cambria Math" charset="0"/>
                            </a:rPr>
                            <m:t> </m:t>
                          </m:r>
                          <m:r>
                            <m:rPr>
                              <m:lit/>
                            </m:rPr>
                            <a:rPr lang="zh-CN" altLang="en-US" i="0">
                              <a:latin typeface="Cambria Math" charset="0"/>
                            </a:rPr>
                            <m:t>_</m:t>
                          </m:r>
                          <m:r>
                            <a:rPr lang="zh-CN" altLang="en-US" i="1">
                              <a:latin typeface="Cambria Math" charset="0"/>
                            </a:rPr>
                            <m:t>𝑒𝑛𝑑</m:t>
                          </m:r>
                          <m:r>
                            <a:rPr lang="zh-CN" altLang="en-US" i="0">
                              <a:latin typeface="Cambria Math" charset="0"/>
                            </a:rPr>
                            <m:t> </m:t>
                          </m:r>
                          <m:r>
                            <m:rPr>
                              <m:lit/>
                            </m:rPr>
                            <a:rPr lang="zh-CN" altLang="en-US" i="0">
                              <a:latin typeface="Cambria Math" charset="0"/>
                            </a:rPr>
                            <m:t>_</m:t>
                          </m:r>
                          <m:r>
                            <a:rPr lang="zh-CN" altLang="en-US" i="1">
                              <a:latin typeface="Cambria Math" charset="0"/>
                            </a:rPr>
                            <m:t>𝑎𝑟𝑒𝑎</m:t>
                          </m:r>
                        </m:den>
                      </m:f>
                    </m:oMath>
                  </m:oMathPara>
                </a14:m>
                <a:endParaRPr lang="zh-CN" altLang="en-US" dirty="0"/>
              </a:p>
            </p:txBody>
          </p:sp>
        </mc:Choice>
        <mc:Fallback>
          <p:sp>
            <p:nvSpPr>
              <p:cNvPr id="28" name="矩形 27"/>
              <p:cNvSpPr>
                <a:spLocks noRot="1" noChangeAspect="1" noMove="1" noResize="1" noEditPoints="1" noAdjustHandles="1" noChangeArrowheads="1" noChangeShapeType="1" noTextEdit="1"/>
              </p:cNvSpPr>
              <p:nvPr/>
            </p:nvSpPr>
            <p:spPr>
              <a:xfrm>
                <a:off x="721512" y="5317704"/>
                <a:ext cx="7624917" cy="643638"/>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716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linds(horizontal)">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a:t>
            </a:r>
            <a:endParaRPr lang="zh-CN" altLang="en-US" dirty="0"/>
          </a:p>
        </p:txBody>
      </p:sp>
      <p:sp>
        <p:nvSpPr>
          <p:cNvPr id="27" name="内容占位符 4"/>
          <p:cNvSpPr txBox="1">
            <a:spLocks/>
          </p:cNvSpPr>
          <p:nvPr/>
        </p:nvSpPr>
        <p:spPr>
          <a:xfrm>
            <a:off x="494025" y="1734840"/>
            <a:ext cx="8192775" cy="551782"/>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smtClean="0"/>
              <a:t>手工标注</a:t>
            </a:r>
            <a:endParaRPr lang="en-US" altLang="zh-CN" sz="1600" dirty="0" smtClean="0"/>
          </a:p>
        </p:txBody>
      </p:sp>
      <p:sp>
        <p:nvSpPr>
          <p:cNvPr id="41" name="文本框 40"/>
          <p:cNvSpPr txBox="1"/>
          <p:nvPr/>
        </p:nvSpPr>
        <p:spPr>
          <a:xfrm>
            <a:off x="5102942" y="3967316"/>
            <a:ext cx="184731" cy="369332"/>
          </a:xfrm>
          <a:prstGeom prst="rect">
            <a:avLst/>
          </a:prstGeom>
          <a:noFill/>
        </p:spPr>
        <p:txBody>
          <a:bodyPr wrap="none" rtlCol="0">
            <a:spAutoFit/>
          </a:bodyPr>
          <a:lstStyle/>
          <a:p>
            <a:endParaRPr kumimoji="1" lang="zh-CN" altLang="en-US" dirty="0"/>
          </a:p>
        </p:txBody>
      </p:sp>
      <p:pic>
        <p:nvPicPr>
          <p:cNvPr id="6" name="图片 5" descr="../../../../Library/Containers/com.tencent.xinWeChat/Data/Library/Application%20Support/com.tencent.xinWeChat/2.0b4.0.9/5e2b3e21de1e75d8a11458e4611dcc29/Message/MessageTemp/3de8fb2d2ed9e120b82fe4768bf716fa/File/ni_ju_ping/zhang%20jie."/>
          <p:cNvPicPr/>
          <p:nvPr/>
        </p:nvPicPr>
        <p:blipFill rotWithShape="1">
          <a:blip r:embed="rId3" cstate="print">
            <a:extLst>
              <a:ext uri="{28A0092B-C50C-407E-A947-70E740481C1C}">
                <a14:useLocalDpi xmlns:a14="http://schemas.microsoft.com/office/drawing/2010/main" val="0"/>
              </a:ext>
            </a:extLst>
          </a:blip>
          <a:srcRect l="24846" t="17283"/>
          <a:stretch/>
        </p:blipFill>
        <p:spPr bwMode="auto">
          <a:xfrm>
            <a:off x="851464" y="2286622"/>
            <a:ext cx="6419492" cy="3435752"/>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4" name="矩形 3"/>
              <p:cNvSpPr/>
              <p:nvPr/>
            </p:nvSpPr>
            <p:spPr>
              <a:xfrm>
                <a:off x="1702768" y="1549785"/>
                <a:ext cx="3850670" cy="64812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CN" altLang="en-US">
                          <a:latin typeface="Cambria Math" charset="0"/>
                        </a:rPr>
                        <m:t>d</m:t>
                      </m:r>
                      <m:r>
                        <m:rPr>
                          <m:sty m:val="p"/>
                        </m:rPr>
                        <a:rPr lang="zh-CN" altLang="en-US" i="0">
                          <a:latin typeface="Cambria Math" charset="0"/>
                        </a:rPr>
                        <m:t>egree</m:t>
                      </m:r>
                      <m:r>
                        <a:rPr lang="zh-CN" altLang="en-US" i="0">
                          <a:latin typeface="Cambria Math" charset="0"/>
                        </a:rPr>
                        <m:t>=1− </m:t>
                      </m:r>
                      <m:f>
                        <m:fPr>
                          <m:ctrlPr>
                            <a:rPr lang="zh-CN" altLang="en-US" i="1">
                              <a:latin typeface="Cambria Math" charset="0"/>
                            </a:rPr>
                          </m:ctrlPr>
                        </m:fPr>
                        <m:num>
                          <m:r>
                            <a:rPr lang="zh-CN" altLang="en-US" i="0">
                              <a:latin typeface="Cambria Math" charset="0"/>
                            </a:rPr>
                            <m:t>37.35</m:t>
                          </m:r>
                          <m:sSup>
                            <m:sSupPr>
                              <m:ctrlPr>
                                <a:rPr lang="zh-CN" altLang="en-US" i="1">
                                  <a:latin typeface="Cambria Math" charset="0"/>
                                </a:rPr>
                              </m:ctrlPr>
                            </m:sSupPr>
                            <m:e>
                              <m:r>
                                <m:rPr>
                                  <m:sty m:val="p"/>
                                </m:rPr>
                                <a:rPr lang="zh-CN" altLang="en-US" i="0">
                                  <a:latin typeface="Cambria Math" charset="0"/>
                                </a:rPr>
                                <m:t>mm</m:t>
                              </m:r>
                            </m:e>
                            <m:sup>
                              <m:r>
                                <a:rPr lang="zh-CN" altLang="en-US" i="0">
                                  <a:latin typeface="Cambria Math" charset="0"/>
                                </a:rPr>
                                <m:t>2</m:t>
                              </m:r>
                            </m:sup>
                          </m:sSup>
                        </m:num>
                        <m:den>
                          <m:r>
                            <a:rPr lang="zh-CN" altLang="en-US" i="0">
                              <a:latin typeface="Cambria Math" charset="0"/>
                            </a:rPr>
                            <m:t>321.23</m:t>
                          </m:r>
                          <m:sSup>
                            <m:sSupPr>
                              <m:ctrlPr>
                                <a:rPr lang="zh-CN" altLang="en-US" i="1">
                                  <a:latin typeface="Cambria Math" charset="0"/>
                                </a:rPr>
                              </m:ctrlPr>
                            </m:sSupPr>
                            <m:e>
                              <m:r>
                                <m:rPr>
                                  <m:sty m:val="p"/>
                                </m:rPr>
                                <a:rPr lang="zh-CN" altLang="en-US" i="0">
                                  <a:latin typeface="Cambria Math" charset="0"/>
                                </a:rPr>
                                <m:t>mm</m:t>
                              </m:r>
                            </m:e>
                            <m:sup>
                              <m:r>
                                <a:rPr lang="zh-CN" altLang="en-US" i="0">
                                  <a:latin typeface="Cambria Math" charset="0"/>
                                </a:rPr>
                                <m:t>2</m:t>
                              </m:r>
                            </m:sup>
                          </m:sSup>
                        </m:den>
                      </m:f>
                      <m:r>
                        <a:rPr lang="zh-CN" altLang="en-US" i="0">
                          <a:latin typeface="Cambria Math" charset="0"/>
                        </a:rPr>
                        <m:t>=0.8837</m:t>
                      </m:r>
                    </m:oMath>
                  </m:oMathPara>
                </a14:m>
                <a:endParaRPr lang="zh-CN" altLang="en-US" dirty="0"/>
              </a:p>
            </p:txBody>
          </p:sp>
        </mc:Choice>
        <mc:Fallback>
          <p:sp>
            <p:nvSpPr>
              <p:cNvPr id="4" name="矩形 3"/>
              <p:cNvSpPr>
                <a:spLocks noRot="1" noChangeAspect="1" noMove="1" noResize="1" noEditPoints="1" noAdjustHandles="1" noChangeArrowheads="1" noChangeShapeType="1" noTextEdit="1"/>
              </p:cNvSpPr>
              <p:nvPr/>
            </p:nvSpPr>
            <p:spPr>
              <a:xfrm>
                <a:off x="1702768" y="1549785"/>
                <a:ext cx="3850670" cy="648126"/>
              </a:xfrm>
              <a:prstGeom prst="rect">
                <a:avLst/>
              </a:prstGeom>
              <a:blipFill rotWithShape="0">
                <a:blip r:embed="rId4"/>
                <a:stretch>
                  <a:fillRect/>
                </a:stretch>
              </a:blipFill>
            </p:spPr>
            <p:txBody>
              <a:bodyPr/>
              <a:lstStyle/>
              <a:p>
                <a:r>
                  <a:rPr lang="zh-CN" altLang="en-US">
                    <a:noFill/>
                  </a:rPr>
                  <a:t> </a:t>
                </a:r>
              </a:p>
            </p:txBody>
          </p:sp>
        </mc:Fallback>
      </mc:AlternateContent>
      <p:sp>
        <p:nvSpPr>
          <p:cNvPr id="8" name="内容占位符 4"/>
          <p:cNvSpPr txBox="1">
            <a:spLocks/>
          </p:cNvSpPr>
          <p:nvPr/>
        </p:nvSpPr>
        <p:spPr>
          <a:xfrm>
            <a:off x="494025" y="5811085"/>
            <a:ext cx="8192775" cy="928928"/>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smtClean="0"/>
              <a:t>论文算法：</a:t>
            </a:r>
            <a:r>
              <a:rPr lang="en-US" altLang="zh-CN" sz="1600" dirty="0" smtClean="0"/>
              <a:t>0.8914</a:t>
            </a:r>
          </a:p>
          <a:p>
            <a:r>
              <a:rPr lang="zh-CN" altLang="zh-CN" sz="1600" dirty="0"/>
              <a:t>误差率为</a:t>
            </a:r>
            <a:r>
              <a:rPr lang="en-US" altLang="zh-CN" sz="1600" dirty="0"/>
              <a:t>0.87%</a:t>
            </a:r>
            <a:r>
              <a:rPr lang="zh-CN" altLang="zh-CN" sz="1600" dirty="0"/>
              <a:t>。测多组数据后取均值计算得算法的局部狭窄程度误差约为</a:t>
            </a:r>
            <a:r>
              <a:rPr lang="en-US" altLang="zh-CN" sz="1600" dirty="0"/>
              <a:t>3.53%</a:t>
            </a:r>
            <a:r>
              <a:rPr lang="zh-CN" altLang="zh-CN" sz="1600" dirty="0"/>
              <a:t> </a:t>
            </a:r>
            <a:endParaRPr lang="en-US" altLang="zh-CN" sz="1600" dirty="0" smtClean="0"/>
          </a:p>
        </p:txBody>
      </p:sp>
      <mc:AlternateContent xmlns:mc="http://schemas.openxmlformats.org/markup-compatibility/2006">
        <mc:Choice xmlns:a14="http://schemas.microsoft.com/office/drawing/2010/main" Requires="a14">
          <p:sp>
            <p:nvSpPr>
              <p:cNvPr id="5" name="矩形 4"/>
              <p:cNvSpPr/>
              <p:nvPr/>
            </p:nvSpPr>
            <p:spPr>
              <a:xfrm>
                <a:off x="4134952" y="5722594"/>
                <a:ext cx="4471288" cy="62780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CN" altLang="en-US">
                          <a:latin typeface="Cambria Math" charset="0"/>
                        </a:rPr>
                        <m:t>e</m:t>
                      </m:r>
                      <m:r>
                        <m:rPr>
                          <m:sty m:val="p"/>
                        </m:rPr>
                        <a:rPr lang="zh-CN" altLang="en-US" i="0">
                          <a:latin typeface="Cambria Math" charset="0"/>
                        </a:rPr>
                        <m:t>rror</m:t>
                      </m:r>
                      <m:r>
                        <m:rPr>
                          <m:lit/>
                        </m:rPr>
                        <a:rPr lang="zh-CN" altLang="en-US" i="0">
                          <a:latin typeface="Cambria Math" charset="0"/>
                        </a:rPr>
                        <m:t>_</m:t>
                      </m:r>
                      <m:r>
                        <m:rPr>
                          <m:sty m:val="p"/>
                        </m:rPr>
                        <a:rPr lang="zh-CN" altLang="en-US" i="0">
                          <a:latin typeface="Cambria Math" charset="0"/>
                        </a:rPr>
                        <m:t>ratio</m:t>
                      </m:r>
                      <m:r>
                        <a:rPr lang="zh-CN" altLang="en-US" i="0">
                          <a:latin typeface="Cambria Math" charset="0"/>
                        </a:rPr>
                        <m:t>= </m:t>
                      </m:r>
                      <m:f>
                        <m:fPr>
                          <m:ctrlPr>
                            <a:rPr lang="zh-CN" altLang="en-US" i="1">
                              <a:latin typeface="Cambria Math" charset="0"/>
                            </a:rPr>
                          </m:ctrlPr>
                        </m:fPr>
                        <m:num>
                          <m:d>
                            <m:dPr>
                              <m:begChr m:val="|"/>
                              <m:endChr m:val="|"/>
                              <m:ctrlPr>
                                <a:rPr lang="zh-CN" altLang="en-US" i="1">
                                  <a:latin typeface="Cambria Math" charset="0"/>
                                </a:rPr>
                              </m:ctrlPr>
                            </m:dPr>
                            <m:e>
                              <m:r>
                                <a:rPr lang="zh-CN" altLang="en-US" i="0">
                                  <a:latin typeface="Cambria Math" charset="0"/>
                                </a:rPr>
                                <m:t>0.8837−0.8914</m:t>
                              </m:r>
                            </m:e>
                          </m:d>
                        </m:num>
                        <m:den>
                          <m:r>
                            <a:rPr lang="zh-CN" altLang="en-US" i="0">
                              <a:latin typeface="Cambria Math" charset="0"/>
                            </a:rPr>
                            <m:t>0.8837</m:t>
                          </m:r>
                        </m:den>
                      </m:f>
                      <m:r>
                        <a:rPr lang="zh-CN" altLang="en-US" i="0">
                          <a:latin typeface="Cambria Math" charset="0"/>
                        </a:rPr>
                        <m:t>=0.0087</m:t>
                      </m:r>
                    </m:oMath>
                  </m:oMathPara>
                </a14:m>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4134952" y="5722594"/>
                <a:ext cx="4471288" cy="627801"/>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96855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实验结果分析</a:t>
            </a:r>
            <a:endParaRPr lang="zh-CN" altLang="en-US" dirty="0"/>
          </a:p>
        </p:txBody>
      </p:sp>
      <p:sp>
        <p:nvSpPr>
          <p:cNvPr id="27" name="内容占位符 4"/>
          <p:cNvSpPr txBox="1">
            <a:spLocks/>
          </p:cNvSpPr>
          <p:nvPr/>
        </p:nvSpPr>
        <p:spPr>
          <a:xfrm>
            <a:off x="494025" y="1734839"/>
            <a:ext cx="8192775" cy="4842941"/>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1800" dirty="0"/>
              <a:t>当气管狭窄比较轻微时可能出现漏</a:t>
            </a:r>
            <a:r>
              <a:rPr lang="zh-CN" altLang="zh-CN" sz="1800" dirty="0" smtClean="0"/>
              <a:t>检</a:t>
            </a:r>
            <a:endParaRPr lang="en-US" altLang="zh-CN" sz="1800" dirty="0" smtClean="0"/>
          </a:p>
          <a:p>
            <a:r>
              <a:rPr lang="zh-CN" altLang="en-US" sz="1800" dirty="0" smtClean="0"/>
              <a:t>局部狭窄程度计算误差分析：</a:t>
            </a:r>
            <a:endParaRPr lang="en-US" altLang="zh-CN" sz="1800" dirty="0" smtClean="0"/>
          </a:p>
          <a:p>
            <a:pPr lvl="1"/>
            <a:r>
              <a:rPr lang="zh-CN" altLang="zh-CN" sz="1800" dirty="0"/>
              <a:t>手工标注区域本身存在误差，手工标注时候只是大致按形状轮廓圈起来，因此存在误差</a:t>
            </a:r>
            <a:r>
              <a:rPr lang="zh-CN" altLang="zh-CN" sz="1800" dirty="0" smtClean="0"/>
              <a:t> </a:t>
            </a:r>
            <a:endParaRPr lang="en-US" altLang="zh-CN" sz="1800" dirty="0" smtClean="0"/>
          </a:p>
          <a:p>
            <a:pPr lvl="1"/>
            <a:r>
              <a:rPr lang="zh-CN" altLang="en-US" sz="1800" dirty="0" smtClean="0"/>
              <a:t>理想状态</a:t>
            </a:r>
            <a:r>
              <a:rPr lang="zh-CN" altLang="zh-CN" sz="1800" dirty="0" smtClean="0"/>
              <a:t>计算</a:t>
            </a:r>
            <a:r>
              <a:rPr lang="zh-CN" altLang="zh-CN" sz="1800" dirty="0"/>
              <a:t>最狭窄处的局部狭窄</a:t>
            </a:r>
            <a:r>
              <a:rPr lang="zh-CN" altLang="zh-CN" sz="1800" dirty="0" smtClean="0"/>
              <a:t>程度</a:t>
            </a:r>
            <a:r>
              <a:rPr lang="zh-CN" altLang="en-US" sz="1800" dirty="0" smtClean="0"/>
              <a:t>应</a:t>
            </a:r>
            <a:r>
              <a:rPr lang="zh-CN" altLang="zh-CN" sz="1800" dirty="0" smtClean="0"/>
              <a:t>按</a:t>
            </a:r>
            <a:r>
              <a:rPr lang="zh-CN" altLang="zh-CN" sz="1800" dirty="0"/>
              <a:t>剩余区域的面积除以未发生狭窄的气管管腔截面</a:t>
            </a:r>
            <a:r>
              <a:rPr lang="zh-CN" altLang="zh-CN" sz="1800" dirty="0" smtClean="0"/>
              <a:t>面积</a:t>
            </a:r>
            <a:r>
              <a:rPr lang="zh-CN" altLang="en-US" sz="1800" dirty="0" smtClean="0"/>
              <a:t>；而</a:t>
            </a:r>
            <a:r>
              <a:rPr lang="zh-CN" altLang="zh-CN" sz="1800" dirty="0" smtClean="0"/>
              <a:t>算法</a:t>
            </a:r>
            <a:r>
              <a:rPr lang="zh-CN" altLang="zh-CN" sz="1800" dirty="0"/>
              <a:t>中采用发生狭窄前和狭窄结束后的气管管腔截面面取均值来代替气管管腔截面面积，这会带来一定误差。</a:t>
            </a:r>
            <a:endParaRPr lang="en-US" altLang="zh-CN" sz="1800" dirty="0" smtClean="0"/>
          </a:p>
        </p:txBody>
      </p:sp>
      <p:sp>
        <p:nvSpPr>
          <p:cNvPr id="41" name="文本框 40"/>
          <p:cNvSpPr txBox="1"/>
          <p:nvPr/>
        </p:nvSpPr>
        <p:spPr>
          <a:xfrm>
            <a:off x="5102942" y="3967316"/>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8773786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13" name="Freeform 10"/>
          <p:cNvSpPr>
            <a:spLocks/>
          </p:cNvSpPr>
          <p:nvPr userDrawn="1"/>
        </p:nvSpPr>
        <p:spPr bwMode="auto">
          <a:xfrm>
            <a:off x="1748938" y="1569699"/>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1979049" y="1505892"/>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441436" y="1913557"/>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822476" y="1477076"/>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研究背景和目的</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748938" y="2489672"/>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1979049" y="2425865"/>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441436" y="2833530"/>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822476" y="2397049"/>
            <a:ext cx="4387392" cy="461665"/>
          </a:xfrm>
          <a:prstGeom prst="rect">
            <a:avLst/>
          </a:prstGeom>
          <a:noFill/>
        </p:spPr>
        <p:txBody>
          <a:bodyPr wrap="square" rtlCol="0">
            <a:spAutoFit/>
          </a:bodyPr>
          <a:lstStyle/>
          <a:p>
            <a:r>
              <a:rPr lang="zh-CN" altLang="en-US" sz="2400" dirty="0"/>
              <a:t>气胸自动检测算法</a:t>
            </a:r>
            <a:endParaRPr lang="zh-CN" altLang="en-US" sz="2400" dirty="0"/>
          </a:p>
        </p:txBody>
      </p:sp>
      <p:sp>
        <p:nvSpPr>
          <p:cNvPr id="23" name="Freeform 10"/>
          <p:cNvSpPr>
            <a:spLocks/>
          </p:cNvSpPr>
          <p:nvPr userDrawn="1"/>
        </p:nvSpPr>
        <p:spPr bwMode="auto">
          <a:xfrm>
            <a:off x="1748938" y="3409645"/>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1979049" y="3345838"/>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441436" y="3753503"/>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822476" y="3317022"/>
            <a:ext cx="4387392" cy="461665"/>
          </a:xfrm>
          <a:prstGeom prst="rect">
            <a:avLst/>
          </a:prstGeom>
          <a:noFill/>
        </p:spPr>
        <p:txBody>
          <a:bodyPr wrap="square" rtlCol="0">
            <a:spAutoFit/>
          </a:bodyPr>
          <a:lstStyle/>
          <a:p>
            <a:r>
              <a:rPr lang="zh-CN" altLang="en-US" sz="2400" dirty="0"/>
              <a:t>气管病变检测算法</a:t>
            </a:r>
            <a:endParaRPr lang="zh-CN" altLang="en-US" sz="2400" dirty="0"/>
          </a:p>
        </p:txBody>
      </p:sp>
      <p:sp>
        <p:nvSpPr>
          <p:cNvPr id="33" name="Freeform 10"/>
          <p:cNvSpPr>
            <a:spLocks/>
          </p:cNvSpPr>
          <p:nvPr userDrawn="1"/>
        </p:nvSpPr>
        <p:spPr bwMode="auto">
          <a:xfrm>
            <a:off x="1748938" y="432962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1979049" y="426581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441436" y="467347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822476" y="423699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总结与展望</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1186394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27" name="内容占位符 4"/>
          <p:cNvSpPr txBox="1">
            <a:spLocks/>
          </p:cNvSpPr>
          <p:nvPr/>
        </p:nvSpPr>
        <p:spPr>
          <a:xfrm>
            <a:off x="494025" y="1734839"/>
            <a:ext cx="8192775" cy="4842941"/>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000" dirty="0" smtClean="0"/>
              <a:t>本文开发了基于肺部</a:t>
            </a:r>
            <a:r>
              <a:rPr lang="en-US" altLang="zh-CN" sz="2000" dirty="0" smtClean="0"/>
              <a:t>CT</a:t>
            </a:r>
            <a:r>
              <a:rPr lang="zh-CN" altLang="zh-CN" sz="2000" dirty="0" smtClean="0"/>
              <a:t>图像的</a:t>
            </a:r>
            <a:r>
              <a:rPr lang="zh-CN" altLang="zh-CN" sz="2000" u="sng" dirty="0" smtClean="0"/>
              <a:t>气胸自动检测和肺压缩比精确量化分析系统</a:t>
            </a:r>
            <a:r>
              <a:rPr lang="zh-CN" altLang="zh-CN" sz="2000" dirty="0" smtClean="0"/>
              <a:t>和</a:t>
            </a:r>
            <a:r>
              <a:rPr lang="zh-CN" altLang="zh-CN" sz="2000" u="sng" dirty="0" smtClean="0"/>
              <a:t>中央气道狭窄中气管病变狭窄的自动检测和局部狭窄程度量化分析系统</a:t>
            </a:r>
            <a:r>
              <a:rPr lang="zh-CN" altLang="zh-CN" sz="2000" dirty="0" smtClean="0"/>
              <a:t>。通过与本地医院合作获取临床资料，建立典型的肺气胸及气道狭窄病理影像数据库，对所开发的软件系统进行迭代测试，从结果来看，本系统在普遍情况下的自动检测病灶成功率良好，能检测出病灶的存在并得到较为精确的量化值，但仍有一定误差，有待改进。其中气胸肺压缩率的实验误差约为</a:t>
            </a:r>
            <a:r>
              <a:rPr lang="en-US" altLang="zh-CN" sz="2000" dirty="0" smtClean="0"/>
              <a:t>2.57%</a:t>
            </a:r>
            <a:r>
              <a:rPr lang="zh-CN" altLang="zh-CN" sz="2000" dirty="0" smtClean="0"/>
              <a:t>，中央气道狭窄气管局部狭窄程度的实验误差约为</a:t>
            </a:r>
            <a:r>
              <a:rPr lang="en-US" altLang="zh-CN" sz="2000" dirty="0" smtClean="0"/>
              <a:t>3.53%</a:t>
            </a:r>
            <a:r>
              <a:rPr lang="zh-CN" altLang="zh-CN" sz="2000" dirty="0" smtClean="0"/>
              <a:t>。</a:t>
            </a:r>
            <a:endParaRPr lang="zh-CN" altLang="zh-CN" sz="2000" dirty="0"/>
          </a:p>
        </p:txBody>
      </p:sp>
      <p:sp>
        <p:nvSpPr>
          <p:cNvPr id="41" name="文本框 40"/>
          <p:cNvSpPr txBox="1"/>
          <p:nvPr/>
        </p:nvSpPr>
        <p:spPr>
          <a:xfrm>
            <a:off x="5102942" y="3967316"/>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9229627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改进空间</a:t>
            </a:r>
            <a:endParaRPr lang="zh-CN" altLang="en-US" dirty="0"/>
          </a:p>
        </p:txBody>
      </p:sp>
      <p:sp>
        <p:nvSpPr>
          <p:cNvPr id="27" name="内容占位符 4"/>
          <p:cNvSpPr txBox="1">
            <a:spLocks/>
          </p:cNvSpPr>
          <p:nvPr/>
        </p:nvSpPr>
        <p:spPr>
          <a:xfrm>
            <a:off x="494025" y="1734839"/>
            <a:ext cx="8192775" cy="4842941"/>
          </a:xfrm>
          <a:prstGeom prst="rect">
            <a:avLst/>
          </a:prstGeom>
        </p:spPr>
        <p:txBody>
          <a:bodyPr>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t>数值的选取带有一定的经验意义：</a:t>
            </a:r>
            <a:r>
              <a:rPr lang="zh-CN" altLang="zh-CN" sz="2000" dirty="0" smtClean="0"/>
              <a:t>阈值</a:t>
            </a:r>
            <a:r>
              <a:rPr lang="zh-CN" altLang="zh-CN" sz="2000" dirty="0"/>
              <a:t>分割的阈值选取，圆形度筛选时的圆形度临界值，面积筛选时的面积临界值，闭操作的核的大小和核的形状</a:t>
            </a:r>
            <a:r>
              <a:rPr lang="zh-CN" altLang="zh-CN" sz="2000" dirty="0" smtClean="0"/>
              <a:t>等</a:t>
            </a:r>
            <a:r>
              <a:rPr lang="zh-CN" altLang="en-US" sz="2000" dirty="0" smtClean="0"/>
              <a:t>。</a:t>
            </a:r>
            <a:endParaRPr lang="en-US" altLang="zh-CN" sz="2000" dirty="0" smtClean="0"/>
          </a:p>
          <a:p>
            <a:r>
              <a:rPr lang="zh-CN" altLang="en-US" sz="2000" dirty="0" smtClean="0"/>
              <a:t>丰富数据集：</a:t>
            </a:r>
            <a:endParaRPr lang="en-US" altLang="zh-CN" sz="2000" dirty="0" smtClean="0"/>
          </a:p>
          <a:p>
            <a:pPr lvl="1"/>
            <a:r>
              <a:rPr lang="zh-CN" altLang="en-US" sz="1600" dirty="0" smtClean="0"/>
              <a:t>无胸部疾病病例</a:t>
            </a:r>
            <a:endParaRPr lang="en-US" altLang="zh-CN" sz="1600" dirty="0" smtClean="0"/>
          </a:p>
          <a:p>
            <a:pPr lvl="1"/>
            <a:r>
              <a:rPr lang="zh-CN" altLang="en-US" sz="1600" dirty="0" smtClean="0"/>
              <a:t>气胸患者的各种不同病变情况病例</a:t>
            </a:r>
            <a:endParaRPr lang="en-US" altLang="zh-CN" sz="1600" dirty="0" smtClean="0"/>
          </a:p>
          <a:p>
            <a:pPr lvl="1"/>
            <a:r>
              <a:rPr lang="zh-CN" altLang="zh-CN" sz="1600" dirty="0"/>
              <a:t>中央气道狭窄的患者的各种不同病变情况</a:t>
            </a:r>
            <a:r>
              <a:rPr lang="zh-CN" altLang="zh-CN" sz="1600" dirty="0" smtClean="0"/>
              <a:t>病例</a:t>
            </a:r>
            <a:endParaRPr lang="en-US" altLang="zh-CN" sz="1600" dirty="0" smtClean="0"/>
          </a:p>
          <a:p>
            <a:pPr lvl="1"/>
            <a:r>
              <a:rPr lang="zh-CN" altLang="zh-CN" sz="1600" dirty="0"/>
              <a:t>两种病症兼有的病症</a:t>
            </a:r>
            <a:r>
              <a:rPr lang="zh-CN" altLang="zh-CN" sz="1600" dirty="0" smtClean="0"/>
              <a:t>案例</a:t>
            </a:r>
            <a:endParaRPr lang="en-US" altLang="zh-CN" sz="1600" dirty="0" smtClean="0"/>
          </a:p>
          <a:p>
            <a:pPr lvl="1"/>
            <a:r>
              <a:rPr lang="zh-CN" altLang="zh-CN" sz="1600" dirty="0"/>
              <a:t>患有其他肺部疾病的患者</a:t>
            </a:r>
            <a:r>
              <a:rPr lang="zh-CN" altLang="zh-CN" sz="1600" dirty="0" smtClean="0"/>
              <a:t>病例</a:t>
            </a:r>
            <a:endParaRPr lang="en-US" altLang="zh-CN" sz="1600" dirty="0"/>
          </a:p>
          <a:p>
            <a:r>
              <a:rPr lang="zh-CN" altLang="en-US" sz="2000" dirty="0" smtClean="0"/>
              <a:t>算法设计增强：比如</a:t>
            </a:r>
            <a:r>
              <a:rPr lang="zh-CN" altLang="zh-CN" sz="2000" dirty="0" smtClean="0"/>
              <a:t>判定气管狭窄阶段加入</a:t>
            </a:r>
            <a:r>
              <a:rPr lang="zh-CN" altLang="zh-CN" sz="2000" dirty="0"/>
              <a:t>更</a:t>
            </a:r>
            <a:r>
              <a:rPr lang="zh-CN" altLang="zh-CN" sz="2000" dirty="0" smtClean="0"/>
              <a:t>多考量因素</a:t>
            </a:r>
            <a:r>
              <a:rPr lang="zh-CN" altLang="en-US" sz="2000" dirty="0" smtClean="0"/>
              <a:t>，如</a:t>
            </a:r>
            <a:r>
              <a:rPr lang="zh-CN" altLang="zh-CN" sz="2000" dirty="0" smtClean="0"/>
              <a:t>发生</a:t>
            </a:r>
            <a:r>
              <a:rPr lang="zh-CN" altLang="zh-CN" sz="2000" dirty="0"/>
              <a:t>狭窄的管腔在</a:t>
            </a:r>
            <a:r>
              <a:rPr lang="en-US" altLang="zh-CN" sz="2000" dirty="0"/>
              <a:t>CT</a:t>
            </a:r>
            <a:r>
              <a:rPr lang="zh-CN" altLang="zh-CN" sz="2000" dirty="0"/>
              <a:t>图像中的大体方位、出现管腔狭窄时候管壁的边缘弧度是否出现内凹等</a:t>
            </a:r>
            <a:r>
              <a:rPr lang="zh-CN" altLang="zh-CN" sz="2000" dirty="0" smtClean="0"/>
              <a:t>。</a:t>
            </a:r>
            <a:r>
              <a:rPr lang="zh-CN" altLang="en-US" sz="2000" dirty="0" smtClean="0"/>
              <a:t>不同因素赋以对应</a:t>
            </a:r>
            <a:r>
              <a:rPr lang="zh-CN" altLang="zh-CN" sz="2000" dirty="0" smtClean="0"/>
              <a:t>权值</a:t>
            </a:r>
            <a:r>
              <a:rPr lang="zh-CN" altLang="en-US" sz="2000" dirty="0"/>
              <a:t>，</a:t>
            </a:r>
            <a:r>
              <a:rPr lang="zh-CN" altLang="zh-CN" sz="2000" dirty="0" smtClean="0"/>
              <a:t>计算</a:t>
            </a:r>
            <a:r>
              <a:rPr lang="zh-CN" altLang="zh-CN" sz="2000" dirty="0"/>
              <a:t>分数判定是否出现管腔狭窄。</a:t>
            </a:r>
            <a:r>
              <a:rPr lang="zh-CN" altLang="zh-CN" sz="2000" dirty="0"/>
              <a:t> </a:t>
            </a:r>
            <a:endParaRPr lang="en-US" altLang="zh-CN" sz="2000" dirty="0" smtClean="0"/>
          </a:p>
          <a:p>
            <a:r>
              <a:rPr lang="zh-CN" altLang="en-US" sz="2000" dirty="0" smtClean="0"/>
              <a:t>主支气管狭窄检测</a:t>
            </a:r>
            <a:endParaRPr lang="en-US" altLang="zh-CN" sz="2000" dirty="0" smtClean="0"/>
          </a:p>
          <a:p>
            <a:r>
              <a:rPr lang="zh-CN" altLang="zh-CN" sz="2000" dirty="0"/>
              <a:t>软件系统的可视化</a:t>
            </a:r>
            <a:endParaRPr lang="en-US" altLang="zh-CN" sz="2000" dirty="0" smtClean="0"/>
          </a:p>
          <a:p>
            <a:endParaRPr lang="en-US" altLang="zh-CN" sz="2000" dirty="0" smtClean="0"/>
          </a:p>
          <a:p>
            <a:endParaRPr lang="zh-CN" altLang="zh-CN" sz="2000" dirty="0"/>
          </a:p>
        </p:txBody>
      </p:sp>
      <p:sp>
        <p:nvSpPr>
          <p:cNvPr id="41" name="文本框 40"/>
          <p:cNvSpPr txBox="1"/>
          <p:nvPr/>
        </p:nvSpPr>
        <p:spPr>
          <a:xfrm>
            <a:off x="5102942" y="3967316"/>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930748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13" name="Freeform 10"/>
          <p:cNvSpPr>
            <a:spLocks/>
          </p:cNvSpPr>
          <p:nvPr userDrawn="1"/>
        </p:nvSpPr>
        <p:spPr bwMode="auto">
          <a:xfrm>
            <a:off x="1748938" y="1569699"/>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1979049" y="1505892"/>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441436" y="1913557"/>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822476" y="1477076"/>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研究背景和目的</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748938" y="2489672"/>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1979049" y="2425865"/>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441436" y="2833530"/>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822476" y="2397049"/>
            <a:ext cx="4387392" cy="461665"/>
          </a:xfrm>
          <a:prstGeom prst="rect">
            <a:avLst/>
          </a:prstGeom>
          <a:noFill/>
        </p:spPr>
        <p:txBody>
          <a:bodyPr wrap="square" rtlCol="0">
            <a:spAutoFit/>
          </a:bodyPr>
          <a:lstStyle/>
          <a:p>
            <a:r>
              <a:rPr lang="zh-CN" altLang="en-US" sz="2400" dirty="0"/>
              <a:t>气胸自动检测算法</a:t>
            </a:r>
            <a:endParaRPr lang="zh-CN" altLang="en-US" sz="2400" dirty="0"/>
          </a:p>
        </p:txBody>
      </p:sp>
      <p:sp>
        <p:nvSpPr>
          <p:cNvPr id="23" name="Freeform 10"/>
          <p:cNvSpPr>
            <a:spLocks/>
          </p:cNvSpPr>
          <p:nvPr userDrawn="1"/>
        </p:nvSpPr>
        <p:spPr bwMode="auto">
          <a:xfrm>
            <a:off x="1748938" y="3409645"/>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1979049" y="3345838"/>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441436" y="3753503"/>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822476" y="3317022"/>
            <a:ext cx="4387392" cy="461665"/>
          </a:xfrm>
          <a:prstGeom prst="rect">
            <a:avLst/>
          </a:prstGeom>
          <a:noFill/>
        </p:spPr>
        <p:txBody>
          <a:bodyPr wrap="square" rtlCol="0">
            <a:spAutoFit/>
          </a:bodyPr>
          <a:lstStyle/>
          <a:p>
            <a:r>
              <a:rPr lang="zh-CN" altLang="en-US" sz="2400" dirty="0"/>
              <a:t>气管病变检测算法</a:t>
            </a:r>
            <a:endParaRPr lang="zh-CN" altLang="en-US" sz="2400" dirty="0"/>
          </a:p>
        </p:txBody>
      </p:sp>
      <p:sp>
        <p:nvSpPr>
          <p:cNvPr id="33" name="Freeform 10"/>
          <p:cNvSpPr>
            <a:spLocks/>
          </p:cNvSpPr>
          <p:nvPr userDrawn="1"/>
        </p:nvSpPr>
        <p:spPr bwMode="auto">
          <a:xfrm>
            <a:off x="1748938" y="432962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1979049" y="426581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441436" y="467347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822476" y="423699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总结与展望</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1754137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23348" y="1816797"/>
            <a:ext cx="2419252" cy="923330"/>
          </a:xfrm>
          <a:prstGeom prst="rect">
            <a:avLst/>
          </a:prstGeom>
          <a:noFill/>
        </p:spPr>
        <p:txBody>
          <a:bodyPr wrap="none" rtlCol="0">
            <a:spAutoFit/>
          </a:bodyPr>
          <a:lstStyle/>
          <a:p>
            <a:r>
              <a:rPr lang="zh-CN" altLang="en-US" sz="5400" b="1" dirty="0" smtClean="0">
                <a:solidFill>
                  <a:schemeClr val="bg1"/>
                </a:solidFill>
              </a:rPr>
              <a:t>谢 谢！</a:t>
            </a:r>
            <a:endParaRPr lang="zh-CN" altLang="en-US" sz="5400" b="1" dirty="0">
              <a:solidFill>
                <a:schemeClr val="bg1"/>
              </a:solidFill>
            </a:endParaRPr>
          </a:p>
        </p:txBody>
      </p:sp>
    </p:spTree>
    <p:extLst>
      <p:ext uri="{BB962C8B-B14F-4D97-AF65-F5344CB8AC3E}">
        <p14:creationId xmlns:p14="http://schemas.microsoft.com/office/powerpoint/2010/main" val="5640544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23348" y="1816797"/>
            <a:ext cx="1625766" cy="923330"/>
          </a:xfrm>
          <a:prstGeom prst="rect">
            <a:avLst/>
          </a:prstGeom>
          <a:noFill/>
        </p:spPr>
        <p:txBody>
          <a:bodyPr wrap="none" rtlCol="0">
            <a:spAutoFit/>
          </a:bodyPr>
          <a:lstStyle/>
          <a:p>
            <a:r>
              <a:rPr lang="en-US" altLang="zh-CN" sz="5400" b="1" dirty="0" smtClean="0">
                <a:solidFill>
                  <a:schemeClr val="bg1"/>
                </a:solidFill>
              </a:rPr>
              <a:t>Q&amp;A</a:t>
            </a:r>
            <a:endParaRPr lang="zh-CN" altLang="en-US" sz="5400" b="1" dirty="0">
              <a:solidFill>
                <a:schemeClr val="bg1"/>
              </a:solidFill>
            </a:endParaRPr>
          </a:p>
        </p:txBody>
      </p:sp>
    </p:spTree>
    <p:extLst>
      <p:ext uri="{BB962C8B-B14F-4D97-AF65-F5344CB8AC3E}">
        <p14:creationId xmlns:p14="http://schemas.microsoft.com/office/powerpoint/2010/main" val="14064617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历史：</a:t>
            </a:r>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a:p>
          <a:p>
            <a:r>
              <a:rPr lang="zh-CN" altLang="en-US" dirty="0" smtClean="0"/>
              <a:t>分类：</a:t>
            </a:r>
            <a:r>
              <a:rPr lang="zh-CN" altLang="zh-CN" dirty="0"/>
              <a:t>原发性气胸和继发性气胸</a:t>
            </a:r>
            <a:r>
              <a:rPr lang="zh-CN" altLang="zh-CN" dirty="0"/>
              <a:t> </a:t>
            </a:r>
            <a:r>
              <a:rPr lang="zh-CN" altLang="en-US" dirty="0" smtClean="0"/>
              <a:t>（</a:t>
            </a:r>
            <a:r>
              <a:rPr lang="zh-CN" altLang="zh-CN" dirty="0"/>
              <a:t>闭合性气胸，开放性气胸和高压气胸</a:t>
            </a:r>
            <a:r>
              <a:rPr lang="zh-CN" altLang="zh-CN" dirty="0"/>
              <a:t> </a:t>
            </a:r>
            <a:r>
              <a:rPr lang="zh-CN" altLang="en-US" dirty="0" smtClean="0"/>
              <a:t>）</a:t>
            </a:r>
            <a:endParaRPr lang="en-US" altLang="zh-CN" dirty="0" smtClean="0"/>
          </a:p>
          <a:p>
            <a:endParaRPr lang="en-US" altLang="zh-CN" dirty="0" smtClean="0"/>
          </a:p>
        </p:txBody>
      </p:sp>
      <p:sp>
        <p:nvSpPr>
          <p:cNvPr id="3" name="标题 2"/>
          <p:cNvSpPr>
            <a:spLocks noGrp="1"/>
          </p:cNvSpPr>
          <p:nvPr>
            <p:ph type="title"/>
          </p:nvPr>
        </p:nvSpPr>
        <p:spPr/>
        <p:txBody>
          <a:bodyPr/>
          <a:lstStyle/>
          <a:p>
            <a:r>
              <a:rPr lang="zh-CN" altLang="en-US" dirty="0" smtClean="0"/>
              <a:t>气胸概况</a:t>
            </a:r>
            <a:endParaRPr lang="zh-CN" altLang="en-US" dirty="0"/>
          </a:p>
        </p:txBody>
      </p:sp>
      <p:graphicFrame>
        <p:nvGraphicFramePr>
          <p:cNvPr id="2" name="图表 1"/>
          <p:cNvGraphicFramePr/>
          <p:nvPr/>
        </p:nvGraphicFramePr>
        <p:xfrm>
          <a:off x="1632105" y="2090174"/>
          <a:ext cx="6096000" cy="33224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83512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预处理</a:t>
            </a:r>
            <a:endParaRPr lang="zh-CN" altLang="en-US" dirty="0"/>
          </a:p>
        </p:txBody>
      </p:sp>
      <p:sp>
        <p:nvSpPr>
          <p:cNvPr id="15" name="内容占位符 4"/>
          <p:cNvSpPr txBox="1">
            <a:spLocks/>
          </p:cNvSpPr>
          <p:nvPr/>
        </p:nvSpPr>
        <p:spPr>
          <a:xfrm>
            <a:off x="494025" y="1734839"/>
            <a:ext cx="8372163" cy="2573953"/>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t>取主体部分：</a:t>
            </a:r>
            <a:endParaRPr lang="en-US" altLang="zh-CN" sz="2000" dirty="0" smtClean="0"/>
          </a:p>
          <a:p>
            <a:pPr lvl="1"/>
            <a:r>
              <a:rPr lang="zh-CN" altLang="en-US" sz="1600" dirty="0" smtClean="0"/>
              <a:t>阈值分割：</a:t>
            </a:r>
            <a:r>
              <a:rPr lang="en-US" altLang="zh-CN" sz="1600" dirty="0" smtClean="0"/>
              <a:t>-920Hu</a:t>
            </a:r>
            <a:r>
              <a:rPr lang="zh-CN" altLang="zh-CN" sz="1600" dirty="0"/>
              <a:t>将</a:t>
            </a:r>
            <a:r>
              <a:rPr lang="en-US" altLang="zh-CN" sz="1600" dirty="0"/>
              <a:t>CT</a:t>
            </a:r>
            <a:r>
              <a:rPr lang="zh-CN" altLang="zh-CN" sz="1600" dirty="0"/>
              <a:t>值与空气接近的部分与其他组织区分开来</a:t>
            </a:r>
            <a:r>
              <a:rPr lang="zh-CN" altLang="zh-CN" sz="1600" dirty="0" smtClean="0"/>
              <a:t>。</a:t>
            </a:r>
            <a:endParaRPr lang="en-US" altLang="zh-CN" sz="1600" dirty="0" smtClean="0"/>
          </a:p>
          <a:p>
            <a:pPr lvl="1"/>
            <a:r>
              <a:rPr lang="zh-CN" altLang="en-US" sz="1600" dirty="0" smtClean="0"/>
              <a:t>填充内部区域</a:t>
            </a:r>
            <a:endParaRPr lang="en-US" altLang="zh-CN" sz="1600" dirty="0"/>
          </a:p>
          <a:p>
            <a:r>
              <a:rPr lang="zh-CN" altLang="en-US" sz="2000" dirty="0" smtClean="0"/>
              <a:t>去掉衣服部分</a:t>
            </a:r>
            <a:endParaRPr lang="en-US" altLang="zh-CN" sz="2000" dirty="0" smtClean="0"/>
          </a:p>
          <a:p>
            <a:r>
              <a:rPr lang="zh-CN" altLang="en-US" sz="2000" dirty="0" smtClean="0"/>
              <a:t>截断：</a:t>
            </a:r>
            <a:r>
              <a:rPr lang="en-US" altLang="zh-CN" sz="2000" dirty="0" smtClean="0"/>
              <a:t>-1200Hu</a:t>
            </a:r>
            <a:r>
              <a:rPr lang="zh-CN" altLang="en-US" sz="2000" dirty="0" smtClean="0"/>
              <a:t>～</a:t>
            </a:r>
            <a:r>
              <a:rPr lang="en-US" altLang="zh-CN" sz="2000" dirty="0" smtClean="0"/>
              <a:t>-200Hu</a:t>
            </a:r>
            <a:r>
              <a:rPr lang="zh-CN" altLang="en-US" sz="2000" dirty="0" smtClean="0"/>
              <a:t>。针对肺部的更好的分离效果。</a:t>
            </a:r>
            <a:endParaRPr lang="en-US" altLang="zh-CN" sz="2000" dirty="0" smtClean="0"/>
          </a:p>
          <a:p>
            <a:pPr lvl="1"/>
            <a:endParaRPr lang="zh-CN" altLang="zh-CN" sz="1600" dirty="0"/>
          </a:p>
          <a:p>
            <a:pPr lvl="1"/>
            <a:endParaRPr lang="zh-CN" altLang="en-US" sz="1600" dirty="0"/>
          </a:p>
        </p:txBody>
      </p:sp>
      <p:pic>
        <p:nvPicPr>
          <p:cNvPr id="16" name="图片 1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648" y="4048345"/>
            <a:ext cx="2083548" cy="1974020"/>
          </a:xfrm>
          <a:prstGeom prst="rect">
            <a:avLst/>
          </a:prstGeom>
          <a:noFill/>
          <a:ln>
            <a:noFill/>
          </a:ln>
        </p:spPr>
      </p:pic>
      <p:pic>
        <p:nvPicPr>
          <p:cNvPr id="17" name="图片 1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8777" y="4048343"/>
            <a:ext cx="2097726" cy="1978565"/>
          </a:xfrm>
          <a:prstGeom prst="rect">
            <a:avLst/>
          </a:prstGeom>
          <a:noFill/>
          <a:ln>
            <a:noFill/>
          </a:ln>
        </p:spPr>
      </p:pic>
      <p:pic>
        <p:nvPicPr>
          <p:cNvPr id="18" name="图片 1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8916" y="4048343"/>
            <a:ext cx="2223011" cy="1974022"/>
          </a:xfrm>
          <a:prstGeom prst="rect">
            <a:avLst/>
          </a:prstGeom>
          <a:noFill/>
          <a:ln>
            <a:noFill/>
          </a:ln>
        </p:spPr>
      </p:pic>
      <p:pic>
        <p:nvPicPr>
          <p:cNvPr id="20" name="图片 19"/>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25166" y="4048343"/>
            <a:ext cx="2244261" cy="2002944"/>
          </a:xfrm>
          <a:prstGeom prst="rect">
            <a:avLst/>
          </a:prstGeom>
          <a:noFill/>
          <a:ln>
            <a:noFill/>
          </a:ln>
        </p:spPr>
      </p:pic>
      <p:sp>
        <p:nvSpPr>
          <p:cNvPr id="22" name="文本框 21"/>
          <p:cNvSpPr txBox="1"/>
          <p:nvPr/>
        </p:nvSpPr>
        <p:spPr>
          <a:xfrm>
            <a:off x="597195" y="6051287"/>
            <a:ext cx="1138453" cy="369332"/>
          </a:xfrm>
          <a:prstGeom prst="rect">
            <a:avLst/>
          </a:prstGeom>
          <a:noFill/>
        </p:spPr>
        <p:txBody>
          <a:bodyPr wrap="none" rtlCol="0">
            <a:spAutoFit/>
          </a:bodyPr>
          <a:lstStyle/>
          <a:p>
            <a:r>
              <a:rPr kumimoji="1" lang="zh-CN" altLang="en-US" dirty="0" smtClean="0"/>
              <a:t>原始</a:t>
            </a:r>
            <a:r>
              <a:rPr kumimoji="1" lang="en-US" altLang="zh-CN" dirty="0" smtClean="0"/>
              <a:t>CT</a:t>
            </a:r>
            <a:r>
              <a:rPr kumimoji="1" lang="zh-CN" altLang="en-US" dirty="0" smtClean="0"/>
              <a:t>图</a:t>
            </a:r>
            <a:endParaRPr kumimoji="1" lang="zh-CN" altLang="en-US" dirty="0"/>
          </a:p>
        </p:txBody>
      </p:sp>
      <p:sp>
        <p:nvSpPr>
          <p:cNvPr id="23" name="文本框 22"/>
          <p:cNvSpPr txBox="1"/>
          <p:nvPr/>
        </p:nvSpPr>
        <p:spPr>
          <a:xfrm>
            <a:off x="2994474" y="6056310"/>
            <a:ext cx="646331" cy="369332"/>
          </a:xfrm>
          <a:prstGeom prst="rect">
            <a:avLst/>
          </a:prstGeom>
          <a:noFill/>
        </p:spPr>
        <p:txBody>
          <a:bodyPr wrap="none" rtlCol="0">
            <a:spAutoFit/>
          </a:bodyPr>
          <a:lstStyle/>
          <a:p>
            <a:r>
              <a:rPr kumimoji="1" lang="zh-CN" altLang="en-US" dirty="0" smtClean="0"/>
              <a:t>扫描</a:t>
            </a:r>
            <a:endParaRPr kumimoji="1" lang="zh-CN" altLang="en-US" dirty="0"/>
          </a:p>
        </p:txBody>
      </p:sp>
      <p:sp>
        <p:nvSpPr>
          <p:cNvPr id="24" name="文本框 23"/>
          <p:cNvSpPr txBox="1"/>
          <p:nvPr/>
        </p:nvSpPr>
        <p:spPr>
          <a:xfrm>
            <a:off x="4956423" y="6051287"/>
            <a:ext cx="1107996" cy="369332"/>
          </a:xfrm>
          <a:prstGeom prst="rect">
            <a:avLst/>
          </a:prstGeom>
          <a:noFill/>
        </p:spPr>
        <p:txBody>
          <a:bodyPr wrap="none" rtlCol="0">
            <a:spAutoFit/>
          </a:bodyPr>
          <a:lstStyle/>
          <a:p>
            <a:r>
              <a:rPr kumimoji="1" lang="zh-CN" altLang="en-US" smtClean="0"/>
              <a:t>阈值分割</a:t>
            </a:r>
            <a:endParaRPr kumimoji="1" lang="zh-CN" altLang="en-US" dirty="0"/>
          </a:p>
        </p:txBody>
      </p:sp>
      <p:sp>
        <p:nvSpPr>
          <p:cNvPr id="25" name="文本框 24"/>
          <p:cNvSpPr txBox="1"/>
          <p:nvPr/>
        </p:nvSpPr>
        <p:spPr>
          <a:xfrm>
            <a:off x="7293298" y="6051287"/>
            <a:ext cx="1107996" cy="369332"/>
          </a:xfrm>
          <a:prstGeom prst="rect">
            <a:avLst/>
          </a:prstGeom>
          <a:noFill/>
        </p:spPr>
        <p:txBody>
          <a:bodyPr wrap="none" rtlCol="0">
            <a:spAutoFit/>
          </a:bodyPr>
          <a:lstStyle/>
          <a:p>
            <a:r>
              <a:rPr kumimoji="1" lang="zh-CN" altLang="en-US" dirty="0" smtClean="0"/>
              <a:t>主体区域</a:t>
            </a:r>
            <a:endParaRPr kumimoji="1" lang="zh-CN" altLang="en-US" dirty="0"/>
          </a:p>
        </p:txBody>
      </p:sp>
      <p:grpSp>
        <p:nvGrpSpPr>
          <p:cNvPr id="27" name="组 26"/>
          <p:cNvGrpSpPr/>
          <p:nvPr/>
        </p:nvGrpSpPr>
        <p:grpSpPr>
          <a:xfrm>
            <a:off x="5265175" y="260394"/>
            <a:ext cx="3244646" cy="3072741"/>
            <a:chOff x="5265175" y="260394"/>
            <a:chExt cx="3244646" cy="3072741"/>
          </a:xfrm>
        </p:grpSpPr>
        <p:pic>
          <p:nvPicPr>
            <p:cNvPr id="21" name="图片 20"/>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65175" y="260394"/>
              <a:ext cx="3244646" cy="3072741"/>
            </a:xfrm>
            <a:prstGeom prst="rect">
              <a:avLst/>
            </a:prstGeom>
            <a:noFill/>
            <a:ln>
              <a:noFill/>
            </a:ln>
          </p:spPr>
        </p:pic>
        <p:sp>
          <p:nvSpPr>
            <p:cNvPr id="26" name="文本框 25"/>
            <p:cNvSpPr txBox="1"/>
            <p:nvPr/>
          </p:nvSpPr>
          <p:spPr>
            <a:xfrm>
              <a:off x="5756419" y="2807764"/>
              <a:ext cx="2262158" cy="369332"/>
            </a:xfrm>
            <a:prstGeom prst="rect">
              <a:avLst/>
            </a:prstGeom>
            <a:noFill/>
          </p:spPr>
          <p:txBody>
            <a:bodyPr wrap="none" rtlCol="0">
              <a:spAutoFit/>
            </a:bodyPr>
            <a:lstStyle/>
            <a:p>
              <a:r>
                <a:rPr kumimoji="1" lang="zh-CN" altLang="en-US" dirty="0" smtClean="0">
                  <a:solidFill>
                    <a:schemeClr val="bg1"/>
                  </a:solidFill>
                </a:rPr>
                <a:t>去掉衣服</a:t>
              </a:r>
              <a:r>
                <a:rPr kumimoji="1" lang="zh-CN" altLang="en-US" smtClean="0">
                  <a:solidFill>
                    <a:schemeClr val="bg1"/>
                  </a:solidFill>
                </a:rPr>
                <a:t>部分并截断</a:t>
              </a:r>
              <a:endParaRPr kumimoji="1" lang="zh-CN" altLang="en-US" dirty="0">
                <a:solidFill>
                  <a:schemeClr val="bg1"/>
                </a:solidFill>
              </a:endParaRPr>
            </a:p>
          </p:txBody>
        </p:sp>
      </p:grpSp>
    </p:spTree>
    <p:extLst>
      <p:ext uri="{BB962C8B-B14F-4D97-AF65-F5344CB8AC3E}">
        <p14:creationId xmlns:p14="http://schemas.microsoft.com/office/powerpoint/2010/main" val="63734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拿到内部腔体</a:t>
            </a:r>
            <a:endParaRPr lang="zh-CN" altLang="en-US" dirty="0"/>
          </a:p>
        </p:txBody>
      </p:sp>
      <p:sp>
        <p:nvSpPr>
          <p:cNvPr id="15" name="内容占位符 4"/>
          <p:cNvSpPr txBox="1">
            <a:spLocks/>
          </p:cNvSpPr>
          <p:nvPr/>
        </p:nvSpPr>
        <p:spPr>
          <a:xfrm>
            <a:off x="494025" y="1734839"/>
            <a:ext cx="8372163" cy="1613045"/>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t>阈值分割：</a:t>
            </a:r>
            <a:r>
              <a:rPr lang="en-US" altLang="zh-CN" sz="2000" dirty="0" smtClean="0"/>
              <a:t>-600Hu</a:t>
            </a:r>
            <a:r>
              <a:rPr lang="zh-CN" altLang="en-US" sz="2000" dirty="0" smtClean="0"/>
              <a:t>，二值化，得胸腔轮廓部分</a:t>
            </a:r>
            <a:endParaRPr lang="en-US" altLang="zh-CN" sz="2000" dirty="0" smtClean="0"/>
          </a:p>
          <a:p>
            <a:r>
              <a:rPr lang="zh-CN" altLang="en-US" sz="2000" dirty="0" smtClean="0"/>
              <a:t>将胸腔轮廓部分与主体区域比对得到内部腔体</a:t>
            </a:r>
            <a:endParaRPr lang="en-US" altLang="zh-CN" sz="2000" dirty="0" smtClean="0"/>
          </a:p>
          <a:p>
            <a:r>
              <a:rPr lang="zh-CN" altLang="en-US" sz="2000" dirty="0" smtClean="0"/>
              <a:t>填充空隙</a:t>
            </a:r>
            <a:endParaRPr lang="en-US" altLang="zh-CN" sz="2000" dirty="0" smtClean="0"/>
          </a:p>
        </p:txBody>
      </p:sp>
      <p:grpSp>
        <p:nvGrpSpPr>
          <p:cNvPr id="4" name="组 3"/>
          <p:cNvGrpSpPr/>
          <p:nvPr/>
        </p:nvGrpSpPr>
        <p:grpSpPr>
          <a:xfrm>
            <a:off x="294967" y="3969579"/>
            <a:ext cx="1946788" cy="2376028"/>
            <a:chOff x="294967" y="3969579"/>
            <a:chExt cx="1946788" cy="2376028"/>
          </a:xfrm>
        </p:grpSpPr>
        <p:pic>
          <p:nvPicPr>
            <p:cNvPr id="9" name="图片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967" y="3969579"/>
              <a:ext cx="1946788" cy="1885532"/>
            </a:xfrm>
            <a:prstGeom prst="rect">
              <a:avLst/>
            </a:prstGeom>
            <a:noFill/>
            <a:ln>
              <a:noFill/>
            </a:ln>
          </p:spPr>
        </p:pic>
        <p:sp>
          <p:nvSpPr>
            <p:cNvPr id="3" name="文本框 2"/>
            <p:cNvSpPr txBox="1"/>
            <p:nvPr/>
          </p:nvSpPr>
          <p:spPr>
            <a:xfrm>
              <a:off x="714363" y="5976275"/>
              <a:ext cx="1107996" cy="369332"/>
            </a:xfrm>
            <a:prstGeom prst="rect">
              <a:avLst/>
            </a:prstGeom>
            <a:noFill/>
          </p:spPr>
          <p:txBody>
            <a:bodyPr wrap="none" rtlCol="0">
              <a:spAutoFit/>
            </a:bodyPr>
            <a:lstStyle/>
            <a:p>
              <a:r>
                <a:rPr kumimoji="1" lang="zh-CN" altLang="en-US" dirty="0" smtClean="0"/>
                <a:t>胸腔轮廓</a:t>
              </a:r>
              <a:endParaRPr kumimoji="1" lang="zh-CN" altLang="en-US" dirty="0"/>
            </a:p>
          </p:txBody>
        </p:sp>
      </p:grpSp>
      <p:pic>
        <p:nvPicPr>
          <p:cNvPr id="11" name="图片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6246" y="3969577"/>
            <a:ext cx="1822818" cy="1885534"/>
          </a:xfrm>
          <a:prstGeom prst="rect">
            <a:avLst/>
          </a:prstGeom>
          <a:noFill/>
          <a:ln>
            <a:noFill/>
          </a:ln>
        </p:spPr>
      </p:pic>
      <p:sp>
        <p:nvSpPr>
          <p:cNvPr id="12" name="文本框 11"/>
          <p:cNvSpPr txBox="1"/>
          <p:nvPr/>
        </p:nvSpPr>
        <p:spPr>
          <a:xfrm>
            <a:off x="2823657" y="5976275"/>
            <a:ext cx="1107996" cy="369332"/>
          </a:xfrm>
          <a:prstGeom prst="rect">
            <a:avLst/>
          </a:prstGeom>
          <a:noFill/>
        </p:spPr>
        <p:txBody>
          <a:bodyPr wrap="none" rtlCol="0">
            <a:spAutoFit/>
          </a:bodyPr>
          <a:lstStyle/>
          <a:p>
            <a:r>
              <a:rPr kumimoji="1" lang="zh-CN" altLang="en-US" dirty="0" smtClean="0"/>
              <a:t>主体区域</a:t>
            </a:r>
            <a:endParaRPr kumimoji="1" lang="zh-CN" altLang="en-US" dirty="0"/>
          </a:p>
        </p:txBody>
      </p:sp>
      <p:pic>
        <p:nvPicPr>
          <p:cNvPr id="13" name="图片 12"/>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4058" y="3969168"/>
            <a:ext cx="2057446" cy="1885943"/>
          </a:xfrm>
          <a:prstGeom prst="rect">
            <a:avLst/>
          </a:prstGeom>
          <a:noFill/>
          <a:ln>
            <a:noFill/>
          </a:ln>
        </p:spPr>
      </p:pic>
      <p:sp>
        <p:nvSpPr>
          <p:cNvPr id="14" name="文本框 13"/>
          <p:cNvSpPr txBox="1"/>
          <p:nvPr/>
        </p:nvSpPr>
        <p:spPr>
          <a:xfrm>
            <a:off x="4958783" y="5950579"/>
            <a:ext cx="1107996" cy="369332"/>
          </a:xfrm>
          <a:prstGeom prst="rect">
            <a:avLst/>
          </a:prstGeom>
          <a:noFill/>
        </p:spPr>
        <p:txBody>
          <a:bodyPr wrap="none" rtlCol="0">
            <a:spAutoFit/>
          </a:bodyPr>
          <a:lstStyle/>
          <a:p>
            <a:r>
              <a:rPr kumimoji="1" lang="zh-CN" altLang="en-US" dirty="0" smtClean="0"/>
              <a:t>内部腔体</a:t>
            </a:r>
            <a:endParaRPr kumimoji="1" lang="zh-CN" altLang="en-US" dirty="0"/>
          </a:p>
        </p:txBody>
      </p:sp>
      <p:pic>
        <p:nvPicPr>
          <p:cNvPr id="19" name="图片 18"/>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36498" y="3969168"/>
            <a:ext cx="1997392" cy="1885943"/>
          </a:xfrm>
          <a:prstGeom prst="rect">
            <a:avLst/>
          </a:prstGeom>
          <a:noFill/>
          <a:ln>
            <a:noFill/>
          </a:ln>
        </p:spPr>
      </p:pic>
      <p:sp>
        <p:nvSpPr>
          <p:cNvPr id="22" name="文本框 21"/>
          <p:cNvSpPr txBox="1"/>
          <p:nvPr/>
        </p:nvSpPr>
        <p:spPr>
          <a:xfrm>
            <a:off x="7181196" y="5950579"/>
            <a:ext cx="1107996" cy="369332"/>
          </a:xfrm>
          <a:prstGeom prst="rect">
            <a:avLst/>
          </a:prstGeom>
          <a:noFill/>
        </p:spPr>
        <p:txBody>
          <a:bodyPr wrap="none" rtlCol="0">
            <a:spAutoFit/>
          </a:bodyPr>
          <a:lstStyle/>
          <a:p>
            <a:r>
              <a:rPr kumimoji="1" lang="zh-CN" altLang="en-US" dirty="0" smtClean="0"/>
              <a:t>填充空隙</a:t>
            </a:r>
            <a:endParaRPr kumimoji="1" lang="zh-CN" altLang="en-US" dirty="0"/>
          </a:p>
        </p:txBody>
      </p:sp>
    </p:spTree>
    <p:extLst>
      <p:ext uri="{BB962C8B-B14F-4D97-AF65-F5344CB8AC3E}">
        <p14:creationId xmlns:p14="http://schemas.microsoft.com/office/powerpoint/2010/main" val="9488422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zh-CN" dirty="0"/>
              <a:t>得到气胸区域</a:t>
            </a:r>
            <a:r>
              <a:rPr lang="en-US" altLang="zh-CN" dirty="0" err="1"/>
              <a:t>pneum</a:t>
            </a:r>
            <a:endParaRPr lang="zh-CN" altLang="zh-CN" dirty="0"/>
          </a:p>
        </p:txBody>
      </p:sp>
      <p:sp>
        <p:nvSpPr>
          <p:cNvPr id="15" name="内容占位符 4"/>
          <p:cNvSpPr txBox="1">
            <a:spLocks/>
          </p:cNvSpPr>
          <p:nvPr/>
        </p:nvSpPr>
        <p:spPr>
          <a:xfrm>
            <a:off x="494025" y="1734839"/>
            <a:ext cx="8372163" cy="1613045"/>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t>阈值分割：</a:t>
            </a:r>
            <a:r>
              <a:rPr lang="en-US" altLang="zh-CN" sz="2000" dirty="0" smtClean="0"/>
              <a:t>-920Hu</a:t>
            </a:r>
            <a:r>
              <a:rPr lang="zh-CN" altLang="en-US" sz="2000" dirty="0" smtClean="0"/>
              <a:t>将图像分为</a:t>
            </a:r>
            <a:r>
              <a:rPr lang="en-US" altLang="zh-CN" sz="2000" dirty="0" smtClean="0"/>
              <a:t>CT</a:t>
            </a:r>
            <a:r>
              <a:rPr lang="zh-CN" altLang="zh-CN" sz="2000" dirty="0"/>
              <a:t>值接近空气的部分和与空气</a:t>
            </a:r>
            <a:r>
              <a:rPr lang="en-US" altLang="zh-CN" sz="2000" dirty="0"/>
              <a:t>CT</a:t>
            </a:r>
            <a:r>
              <a:rPr lang="zh-CN" altLang="zh-CN" sz="2000" dirty="0"/>
              <a:t>值相差较远的部分。</a:t>
            </a:r>
            <a:r>
              <a:rPr lang="zh-CN" altLang="zh-CN" sz="2000" dirty="0"/>
              <a:t> </a:t>
            </a:r>
            <a:endParaRPr lang="en-US" altLang="zh-CN" sz="2000" dirty="0" smtClean="0"/>
          </a:p>
          <a:p>
            <a:r>
              <a:rPr lang="zh-CN" altLang="en-US" sz="2000" dirty="0" smtClean="0"/>
              <a:t>分割后图像与胸廓区域比对得到气胸区域</a:t>
            </a:r>
            <a:endParaRPr lang="en-US" altLang="zh-CN" sz="2000" dirty="0" smtClean="0"/>
          </a:p>
        </p:txBody>
      </p:sp>
      <p:sp>
        <p:nvSpPr>
          <p:cNvPr id="5" name="Rectangle 2"/>
          <p:cNvSpPr>
            <a:spLocks noChangeArrowheads="1"/>
          </p:cNvSpPr>
          <p:nvPr/>
        </p:nvSpPr>
        <p:spPr bwMode="auto">
          <a:xfrm>
            <a:off x="663677" y="2654709"/>
            <a:ext cx="1372503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494025" y="8745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3" name="组 12"/>
          <p:cNvGrpSpPr/>
          <p:nvPr/>
        </p:nvGrpSpPr>
        <p:grpSpPr>
          <a:xfrm>
            <a:off x="395443" y="3532938"/>
            <a:ext cx="8569326" cy="2929393"/>
            <a:chOff x="296862" y="2654709"/>
            <a:chExt cx="8569326" cy="2929393"/>
          </a:xfrm>
        </p:grpSpPr>
        <p:grpSp>
          <p:nvGrpSpPr>
            <p:cNvPr id="4" name="组 3"/>
            <p:cNvGrpSpPr/>
            <p:nvPr/>
          </p:nvGrpSpPr>
          <p:grpSpPr>
            <a:xfrm>
              <a:off x="296862" y="2654709"/>
              <a:ext cx="2923477" cy="2927459"/>
              <a:chOff x="2570162" y="1680210"/>
              <a:chExt cx="4003675" cy="4093890"/>
            </a:xfrm>
          </p:grpSpPr>
          <p:pic>
            <p:nvPicPr>
              <p:cNvPr id="18" name="图片 1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70162" y="1680210"/>
                <a:ext cx="4003675" cy="3497580"/>
              </a:xfrm>
              <a:prstGeom prst="rect">
                <a:avLst/>
              </a:prstGeom>
              <a:noFill/>
              <a:ln>
                <a:noFill/>
              </a:ln>
            </p:spPr>
          </p:pic>
          <p:sp>
            <p:nvSpPr>
              <p:cNvPr id="3" name="文本框 2"/>
              <p:cNvSpPr txBox="1"/>
              <p:nvPr/>
            </p:nvSpPr>
            <p:spPr>
              <a:xfrm>
                <a:off x="3800440" y="5257610"/>
                <a:ext cx="1543118" cy="516490"/>
              </a:xfrm>
              <a:prstGeom prst="rect">
                <a:avLst/>
              </a:prstGeom>
              <a:noFill/>
            </p:spPr>
            <p:txBody>
              <a:bodyPr wrap="square" rtlCol="0">
                <a:spAutoFit/>
              </a:bodyPr>
              <a:lstStyle/>
              <a:p>
                <a:r>
                  <a:rPr kumimoji="1" lang="zh-CN" altLang="en-US" dirty="0" smtClean="0"/>
                  <a:t>阈值分割</a:t>
                </a:r>
                <a:endParaRPr kumimoji="1" lang="zh-CN" altLang="en-US" dirty="0"/>
              </a:p>
            </p:txBody>
          </p:sp>
        </p:grpSp>
        <p:grpSp>
          <p:nvGrpSpPr>
            <p:cNvPr id="25" name="组 24"/>
            <p:cNvGrpSpPr/>
            <p:nvPr/>
          </p:nvGrpSpPr>
          <p:grpSpPr>
            <a:xfrm>
              <a:off x="3389992" y="2654709"/>
              <a:ext cx="2651413" cy="2929393"/>
              <a:chOff x="5878175" y="2461025"/>
              <a:chExt cx="2651413" cy="2929393"/>
            </a:xfrm>
          </p:grpSpPr>
          <p:pic>
            <p:nvPicPr>
              <p:cNvPr id="26" name="图片 2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8175" y="2461025"/>
                <a:ext cx="2651413" cy="2501050"/>
              </a:xfrm>
              <a:prstGeom prst="rect">
                <a:avLst/>
              </a:prstGeom>
              <a:noFill/>
              <a:ln>
                <a:noFill/>
              </a:ln>
            </p:spPr>
          </p:pic>
          <p:sp>
            <p:nvSpPr>
              <p:cNvPr id="27" name="文本框 26"/>
              <p:cNvSpPr txBox="1"/>
              <p:nvPr/>
            </p:nvSpPr>
            <p:spPr>
              <a:xfrm>
                <a:off x="6649884" y="5021086"/>
                <a:ext cx="1107996" cy="369332"/>
              </a:xfrm>
              <a:prstGeom prst="rect">
                <a:avLst/>
              </a:prstGeom>
              <a:noFill/>
            </p:spPr>
            <p:txBody>
              <a:bodyPr wrap="none" rtlCol="0">
                <a:spAutoFit/>
              </a:bodyPr>
              <a:lstStyle/>
              <a:p>
                <a:r>
                  <a:rPr kumimoji="1" lang="zh-CN" altLang="en-US" smtClean="0"/>
                  <a:t>胸廓区域</a:t>
                </a:r>
                <a:endParaRPr kumimoji="1" lang="zh-CN" altLang="en-US"/>
              </a:p>
            </p:txBody>
          </p:sp>
        </p:grpSp>
        <p:grpSp>
          <p:nvGrpSpPr>
            <p:cNvPr id="12" name="组 11"/>
            <p:cNvGrpSpPr/>
            <p:nvPr/>
          </p:nvGrpSpPr>
          <p:grpSpPr>
            <a:xfrm>
              <a:off x="6224812" y="2695866"/>
              <a:ext cx="2641376" cy="2886302"/>
              <a:chOff x="6408219" y="2718725"/>
              <a:chExt cx="2641376" cy="2886302"/>
            </a:xfrm>
          </p:grpSpPr>
          <p:pic>
            <p:nvPicPr>
              <p:cNvPr id="19" name="图片 1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08219" y="2718725"/>
                <a:ext cx="2641376" cy="2418735"/>
              </a:xfrm>
              <a:prstGeom prst="rect">
                <a:avLst/>
              </a:prstGeom>
              <a:noFill/>
              <a:ln>
                <a:noFill/>
              </a:ln>
            </p:spPr>
          </p:pic>
          <p:sp>
            <p:nvSpPr>
              <p:cNvPr id="11" name="文本框 10"/>
              <p:cNvSpPr txBox="1"/>
              <p:nvPr/>
            </p:nvSpPr>
            <p:spPr>
              <a:xfrm>
                <a:off x="7057021" y="5235695"/>
                <a:ext cx="1107996" cy="369332"/>
              </a:xfrm>
              <a:prstGeom prst="rect">
                <a:avLst/>
              </a:prstGeom>
              <a:noFill/>
            </p:spPr>
            <p:txBody>
              <a:bodyPr wrap="none" rtlCol="0">
                <a:spAutoFit/>
              </a:bodyPr>
              <a:lstStyle/>
              <a:p>
                <a:r>
                  <a:rPr kumimoji="1" lang="zh-CN" altLang="en-US" smtClean="0"/>
                  <a:t>气胸区域</a:t>
                </a:r>
                <a:endParaRPr kumimoji="1" lang="zh-CN" altLang="en-US"/>
              </a:p>
            </p:txBody>
          </p:sp>
        </p:grpSp>
      </p:grpSp>
    </p:spTree>
    <p:extLst>
      <p:ext uri="{BB962C8B-B14F-4D97-AF65-F5344CB8AC3E}">
        <p14:creationId xmlns:p14="http://schemas.microsoft.com/office/powerpoint/2010/main" val="19804865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smtClean="0"/>
              <a:t>拿到气胸侧的胸廓区域</a:t>
            </a:r>
            <a:endParaRPr lang="zh-CN" altLang="zh-CN" dirty="0"/>
          </a:p>
        </p:txBody>
      </p:sp>
      <p:sp>
        <p:nvSpPr>
          <p:cNvPr id="15" name="内容占位符 4"/>
          <p:cNvSpPr txBox="1">
            <a:spLocks/>
          </p:cNvSpPr>
          <p:nvPr/>
        </p:nvSpPr>
        <p:spPr>
          <a:xfrm>
            <a:off x="494025" y="1734839"/>
            <a:ext cx="8372163" cy="1436063"/>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000" dirty="0"/>
              <a:t>肺压缩比值的计算是用气胸的体积除以含气胸侧的胸廓区域的</a:t>
            </a:r>
            <a:r>
              <a:rPr lang="zh-CN" altLang="zh-CN" sz="2000" dirty="0" smtClean="0"/>
              <a:t>体积</a:t>
            </a:r>
            <a:r>
              <a:rPr lang="zh-CN" altLang="en-US" sz="2000" dirty="0" smtClean="0"/>
              <a:t>，比对气胸区域在胸廓区域的哪个部分，保留该部分，可拿到气胸侧的胸廓区域。</a:t>
            </a:r>
            <a:endParaRPr lang="en-US" altLang="zh-CN" sz="2000" dirty="0" smtClean="0"/>
          </a:p>
        </p:txBody>
      </p:sp>
      <p:sp>
        <p:nvSpPr>
          <p:cNvPr id="5" name="Rectangle 2"/>
          <p:cNvSpPr>
            <a:spLocks noChangeArrowheads="1"/>
          </p:cNvSpPr>
          <p:nvPr/>
        </p:nvSpPr>
        <p:spPr bwMode="auto">
          <a:xfrm>
            <a:off x="663677" y="2654709"/>
            <a:ext cx="1372503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494025" y="8745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9" name="组 8"/>
          <p:cNvGrpSpPr/>
          <p:nvPr/>
        </p:nvGrpSpPr>
        <p:grpSpPr>
          <a:xfrm>
            <a:off x="494025" y="3329921"/>
            <a:ext cx="8445774" cy="2929393"/>
            <a:chOff x="369702" y="2650913"/>
            <a:chExt cx="8445774" cy="2929393"/>
          </a:xfrm>
        </p:grpSpPr>
        <p:grpSp>
          <p:nvGrpSpPr>
            <p:cNvPr id="25" name="组 24"/>
            <p:cNvGrpSpPr/>
            <p:nvPr/>
          </p:nvGrpSpPr>
          <p:grpSpPr>
            <a:xfrm>
              <a:off x="3354399" y="2650913"/>
              <a:ext cx="2651413" cy="2929393"/>
              <a:chOff x="5878175" y="2461025"/>
              <a:chExt cx="2651413" cy="2929393"/>
            </a:xfrm>
          </p:grpSpPr>
          <p:pic>
            <p:nvPicPr>
              <p:cNvPr id="26" name="图片 2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8175" y="2461025"/>
                <a:ext cx="2651413" cy="2501050"/>
              </a:xfrm>
              <a:prstGeom prst="rect">
                <a:avLst/>
              </a:prstGeom>
              <a:noFill/>
              <a:ln>
                <a:noFill/>
              </a:ln>
            </p:spPr>
          </p:pic>
          <p:sp>
            <p:nvSpPr>
              <p:cNvPr id="27" name="文本框 26"/>
              <p:cNvSpPr txBox="1"/>
              <p:nvPr/>
            </p:nvSpPr>
            <p:spPr>
              <a:xfrm>
                <a:off x="6649884" y="5021086"/>
                <a:ext cx="1107996" cy="369332"/>
              </a:xfrm>
              <a:prstGeom prst="rect">
                <a:avLst/>
              </a:prstGeom>
              <a:noFill/>
            </p:spPr>
            <p:txBody>
              <a:bodyPr wrap="none" rtlCol="0">
                <a:spAutoFit/>
              </a:bodyPr>
              <a:lstStyle/>
              <a:p>
                <a:r>
                  <a:rPr kumimoji="1" lang="zh-CN" altLang="en-US" smtClean="0"/>
                  <a:t>胸廓区域</a:t>
                </a:r>
                <a:endParaRPr kumimoji="1" lang="zh-CN" altLang="en-US"/>
              </a:p>
            </p:txBody>
          </p:sp>
        </p:grpSp>
        <p:grpSp>
          <p:nvGrpSpPr>
            <p:cNvPr id="12" name="组 11"/>
            <p:cNvGrpSpPr/>
            <p:nvPr/>
          </p:nvGrpSpPr>
          <p:grpSpPr>
            <a:xfrm>
              <a:off x="369702" y="2654709"/>
              <a:ext cx="2624221" cy="2925597"/>
              <a:chOff x="6408219" y="2718725"/>
              <a:chExt cx="2624221" cy="2925597"/>
            </a:xfrm>
          </p:grpSpPr>
          <p:pic>
            <p:nvPicPr>
              <p:cNvPr id="19" name="图片 1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8219" y="2718725"/>
                <a:ext cx="2624221" cy="2501050"/>
              </a:xfrm>
              <a:prstGeom prst="rect">
                <a:avLst/>
              </a:prstGeom>
              <a:noFill/>
              <a:ln>
                <a:noFill/>
              </a:ln>
            </p:spPr>
          </p:pic>
          <p:sp>
            <p:nvSpPr>
              <p:cNvPr id="11" name="文本框 10"/>
              <p:cNvSpPr txBox="1"/>
              <p:nvPr/>
            </p:nvSpPr>
            <p:spPr>
              <a:xfrm>
                <a:off x="7182464" y="5274990"/>
                <a:ext cx="1107996" cy="369332"/>
              </a:xfrm>
              <a:prstGeom prst="rect">
                <a:avLst/>
              </a:prstGeom>
              <a:noFill/>
            </p:spPr>
            <p:txBody>
              <a:bodyPr wrap="none" rtlCol="0">
                <a:spAutoFit/>
              </a:bodyPr>
              <a:lstStyle/>
              <a:p>
                <a:r>
                  <a:rPr kumimoji="1" lang="zh-CN" altLang="en-US" dirty="0" smtClean="0"/>
                  <a:t>气胸区域</a:t>
                </a:r>
                <a:endParaRPr kumimoji="1" lang="zh-CN" altLang="en-US" dirty="0"/>
              </a:p>
            </p:txBody>
          </p:sp>
        </p:grpSp>
        <p:grpSp>
          <p:nvGrpSpPr>
            <p:cNvPr id="8" name="组 7"/>
            <p:cNvGrpSpPr/>
            <p:nvPr/>
          </p:nvGrpSpPr>
          <p:grpSpPr>
            <a:xfrm>
              <a:off x="6236909" y="2654709"/>
              <a:ext cx="2578567" cy="2925597"/>
              <a:chOff x="6236909" y="2654709"/>
              <a:chExt cx="2578567" cy="2925597"/>
            </a:xfrm>
          </p:grpSpPr>
          <p:pic>
            <p:nvPicPr>
              <p:cNvPr id="16" name="图片 15" descr="../../文献/气道狭窄/111.jpg"/>
              <p:cNvPicPr/>
              <p:nvPr/>
            </p:nvPicPr>
            <p:blipFill>
              <a:blip r:embed="rId5">
                <a:extLst>
                  <a:ext uri="{28A0092B-C50C-407E-A947-70E740481C1C}">
                    <a14:useLocalDpi xmlns:a14="http://schemas.microsoft.com/office/drawing/2010/main" val="0"/>
                  </a:ext>
                </a:extLst>
              </a:blip>
              <a:srcRect/>
              <a:stretch>
                <a:fillRect/>
              </a:stretch>
            </p:blipFill>
            <p:spPr bwMode="auto">
              <a:xfrm>
                <a:off x="6236909" y="2654709"/>
                <a:ext cx="2578567" cy="2511027"/>
              </a:xfrm>
              <a:prstGeom prst="rect">
                <a:avLst/>
              </a:prstGeom>
              <a:noFill/>
              <a:ln>
                <a:noFill/>
              </a:ln>
            </p:spPr>
          </p:pic>
          <p:sp>
            <p:nvSpPr>
              <p:cNvPr id="7" name="文本框 6"/>
              <p:cNvSpPr txBox="1"/>
              <p:nvPr/>
            </p:nvSpPr>
            <p:spPr>
              <a:xfrm>
                <a:off x="6510529" y="5210974"/>
                <a:ext cx="2031325" cy="369332"/>
              </a:xfrm>
              <a:prstGeom prst="rect">
                <a:avLst/>
              </a:prstGeom>
              <a:noFill/>
            </p:spPr>
            <p:txBody>
              <a:bodyPr wrap="none" rtlCol="0">
                <a:spAutoFit/>
              </a:bodyPr>
              <a:lstStyle/>
              <a:p>
                <a:r>
                  <a:rPr kumimoji="1" lang="zh-CN" altLang="en-US" dirty="0" smtClean="0"/>
                  <a:t>气胸侧的胸廓区域</a:t>
                </a:r>
                <a:endParaRPr kumimoji="1" lang="zh-CN" altLang="en-US" dirty="0"/>
              </a:p>
            </p:txBody>
          </p:sp>
        </p:grpSp>
      </p:grpSp>
    </p:spTree>
    <p:extLst>
      <p:ext uri="{BB962C8B-B14F-4D97-AF65-F5344CB8AC3E}">
        <p14:creationId xmlns:p14="http://schemas.microsoft.com/office/powerpoint/2010/main" val="15667560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smtClean="0"/>
              <a:t>气胸：实验分析</a:t>
            </a:r>
            <a:endParaRPr lang="zh-CN" altLang="zh-CN" dirty="0"/>
          </a:p>
        </p:txBody>
      </p:sp>
      <p:sp>
        <p:nvSpPr>
          <p:cNvPr id="15" name="内容占位符 4"/>
          <p:cNvSpPr txBox="1">
            <a:spLocks/>
          </p:cNvSpPr>
          <p:nvPr/>
        </p:nvSpPr>
        <p:spPr>
          <a:xfrm>
            <a:off x="494025" y="1734839"/>
            <a:ext cx="8372163" cy="4813445"/>
          </a:xfrm>
          <a:prstGeom prst="rect">
            <a:avLst/>
          </a:prstGeom>
        </p:spPr>
        <p:txBody>
          <a:bodyPr>
            <a:normAutofit fontScale="925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t>肺部图像分割方法的选择：</a:t>
            </a:r>
            <a:endParaRPr lang="en-US" altLang="zh-CN" sz="2000" dirty="0" smtClean="0"/>
          </a:p>
          <a:p>
            <a:pPr lvl="1"/>
            <a:r>
              <a:rPr lang="zh-CN" altLang="en-US" sz="1600" dirty="0" smtClean="0"/>
              <a:t>基于区域的方法</a:t>
            </a:r>
            <a:endParaRPr lang="en-US" altLang="zh-CN" sz="1600" dirty="0" smtClean="0"/>
          </a:p>
          <a:p>
            <a:pPr lvl="1"/>
            <a:r>
              <a:rPr lang="zh-CN" altLang="en-US" sz="1600" dirty="0" smtClean="0"/>
              <a:t>基于边缘的方法</a:t>
            </a:r>
            <a:endParaRPr lang="en-US" altLang="zh-CN" sz="1600" dirty="0" smtClean="0"/>
          </a:p>
          <a:p>
            <a:pPr lvl="1"/>
            <a:r>
              <a:rPr lang="zh-CN" altLang="en-US" sz="1600" dirty="0" smtClean="0"/>
              <a:t>混合法</a:t>
            </a:r>
            <a:endParaRPr lang="en-US" altLang="zh-CN" sz="1600" dirty="0" smtClean="0"/>
          </a:p>
          <a:p>
            <a:pPr lvl="1"/>
            <a:r>
              <a:rPr lang="zh-CN" altLang="en-US" sz="1600" dirty="0" smtClean="0"/>
              <a:t>基于模糊理论的方法</a:t>
            </a:r>
            <a:endParaRPr lang="en-US" altLang="zh-CN" sz="1600" dirty="0" smtClean="0"/>
          </a:p>
          <a:p>
            <a:pPr lvl="1"/>
            <a:r>
              <a:rPr lang="zh-CN" altLang="en-US" sz="1600" dirty="0" smtClean="0"/>
              <a:t>基于神经网络的方法</a:t>
            </a:r>
            <a:endParaRPr lang="en-US" altLang="zh-CN" sz="1600" dirty="0" smtClean="0"/>
          </a:p>
          <a:p>
            <a:pPr marL="0" indent="0">
              <a:buNone/>
            </a:pPr>
            <a:r>
              <a:rPr lang="zh-CN" altLang="en-US" sz="2000" dirty="0" smtClean="0"/>
              <a:t>选择经典的基于区域的阈值分割算法：</a:t>
            </a:r>
            <a:r>
              <a:rPr lang="en-US" altLang="zh-CN" sz="2000" dirty="0"/>
              <a:t>CT</a:t>
            </a:r>
            <a:r>
              <a:rPr lang="zh-CN" altLang="zh-CN" sz="2000" dirty="0"/>
              <a:t>扫描图像天然的具有放射剂量值区分不同人体组织的阈值线，由此分割肺部组织得到的效果也较好，满足需求</a:t>
            </a:r>
            <a:r>
              <a:rPr lang="zh-CN" altLang="zh-CN" sz="2000" dirty="0"/>
              <a:t> </a:t>
            </a:r>
            <a:r>
              <a:rPr lang="zh-CN" altLang="en-US" sz="2000" dirty="0" smtClean="0"/>
              <a:t>。</a:t>
            </a:r>
            <a:endParaRPr lang="en-US" altLang="zh-CN" sz="2000" dirty="0" smtClean="0"/>
          </a:p>
          <a:p>
            <a:r>
              <a:rPr lang="zh-CN" altLang="en-US" sz="2000" dirty="0" smtClean="0"/>
              <a:t>预处理：</a:t>
            </a:r>
            <a:r>
              <a:rPr lang="zh-CN" altLang="zh-CN" sz="2000" dirty="0"/>
              <a:t>一开始没有实行系统的预处理，会遇到很多边缘案例不能覆盖、算法不够通用的问题</a:t>
            </a:r>
            <a:r>
              <a:rPr lang="zh-CN" altLang="zh-CN" sz="2000" dirty="0" smtClean="0"/>
              <a:t>。</a:t>
            </a:r>
            <a:endParaRPr lang="en-US" altLang="zh-CN" sz="2000" dirty="0" smtClean="0"/>
          </a:p>
          <a:p>
            <a:r>
              <a:rPr lang="zh-CN" altLang="en-US" sz="2000" dirty="0" smtClean="0"/>
              <a:t>排除“假气胸”</a:t>
            </a:r>
            <a:endParaRPr lang="en-US" altLang="zh-CN" sz="2000" dirty="0" smtClean="0"/>
          </a:p>
          <a:p>
            <a:r>
              <a:rPr lang="zh-CN" altLang="en-US" sz="2000" dirty="0" smtClean="0"/>
              <a:t>闭操作</a:t>
            </a:r>
            <a:endParaRPr lang="zh-CN" altLang="zh-CN" sz="2000" dirty="0"/>
          </a:p>
        </p:txBody>
      </p:sp>
      <p:sp>
        <p:nvSpPr>
          <p:cNvPr id="5" name="Rectangle 2"/>
          <p:cNvSpPr>
            <a:spLocks noChangeArrowheads="1"/>
          </p:cNvSpPr>
          <p:nvPr/>
        </p:nvSpPr>
        <p:spPr bwMode="auto">
          <a:xfrm>
            <a:off x="663677" y="2654709"/>
            <a:ext cx="1372503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494025" y="8745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 2"/>
          <p:cNvGrpSpPr/>
          <p:nvPr/>
        </p:nvGrpSpPr>
        <p:grpSpPr>
          <a:xfrm>
            <a:off x="221466" y="1429784"/>
            <a:ext cx="8814374" cy="2520006"/>
            <a:chOff x="221466" y="1429784"/>
            <a:chExt cx="8814374" cy="2520006"/>
          </a:xfrm>
        </p:grpSpPr>
        <p:pic>
          <p:nvPicPr>
            <p:cNvPr id="7" name="图片 6"/>
            <p:cNvPicPr/>
            <p:nvPr/>
          </p:nvPicPr>
          <p:blipFill>
            <a:blip r:embed="rId3"/>
            <a:stretch>
              <a:fillRect/>
            </a:stretch>
          </p:blipFill>
          <p:spPr>
            <a:xfrm>
              <a:off x="221466" y="1451066"/>
              <a:ext cx="2933303" cy="2498724"/>
            </a:xfrm>
            <a:prstGeom prst="rect">
              <a:avLst/>
            </a:prstGeom>
          </p:spPr>
        </p:pic>
        <p:pic>
          <p:nvPicPr>
            <p:cNvPr id="8" name="图片 7"/>
            <p:cNvPicPr/>
            <p:nvPr/>
          </p:nvPicPr>
          <p:blipFill>
            <a:blip r:embed="rId4"/>
            <a:stretch>
              <a:fillRect/>
            </a:stretch>
          </p:blipFill>
          <p:spPr>
            <a:xfrm>
              <a:off x="3239595" y="1451064"/>
              <a:ext cx="2881021" cy="2498726"/>
            </a:xfrm>
            <a:prstGeom prst="rect">
              <a:avLst/>
            </a:prstGeom>
          </p:spPr>
        </p:pic>
        <p:pic>
          <p:nvPicPr>
            <p:cNvPr id="9" name="图片 8"/>
            <p:cNvPicPr/>
            <p:nvPr/>
          </p:nvPicPr>
          <p:blipFill>
            <a:blip r:embed="rId5"/>
            <a:stretch>
              <a:fillRect/>
            </a:stretch>
          </p:blipFill>
          <p:spPr>
            <a:xfrm>
              <a:off x="6193385" y="1429784"/>
              <a:ext cx="2842455" cy="2520005"/>
            </a:xfrm>
            <a:prstGeom prst="rect">
              <a:avLst/>
            </a:prstGeom>
          </p:spPr>
        </p:pic>
      </p:grpSp>
    </p:spTree>
    <p:extLst>
      <p:ext uri="{BB962C8B-B14F-4D97-AF65-F5344CB8AC3E}">
        <p14:creationId xmlns:p14="http://schemas.microsoft.com/office/powerpoint/2010/main" val="185402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状态机信息的传递</a:t>
            </a:r>
            <a:endParaRPr kumimoji="1" lang="zh-CN" altLang="en-US" dirty="0"/>
          </a:p>
        </p:txBody>
      </p:sp>
      <p:grpSp>
        <p:nvGrpSpPr>
          <p:cNvPr id="3" name="组 2"/>
          <p:cNvGrpSpPr/>
          <p:nvPr/>
        </p:nvGrpSpPr>
        <p:grpSpPr>
          <a:xfrm>
            <a:off x="494026" y="1796266"/>
            <a:ext cx="8392227" cy="4572000"/>
            <a:chOff x="494024" y="2203745"/>
            <a:chExt cx="8392227" cy="4572000"/>
          </a:xfrm>
        </p:grpSpPr>
        <p:grpSp>
          <p:nvGrpSpPr>
            <p:cNvPr id="4" name="组 3"/>
            <p:cNvGrpSpPr/>
            <p:nvPr/>
          </p:nvGrpSpPr>
          <p:grpSpPr>
            <a:xfrm>
              <a:off x="494024" y="2203745"/>
              <a:ext cx="6362700" cy="4572000"/>
              <a:chOff x="494024" y="2203745"/>
              <a:chExt cx="6362700" cy="4572000"/>
            </a:xfrm>
          </p:grpSpPr>
          <p:pic>
            <p:nvPicPr>
              <p:cNvPr id="8" name="图片 7"/>
              <p:cNvPicPr>
                <a:picLocks noChangeAspect="1"/>
              </p:cNvPicPr>
              <p:nvPr/>
            </p:nvPicPr>
            <p:blipFill>
              <a:blip r:embed="rId2"/>
              <a:stretch>
                <a:fillRect/>
              </a:stretch>
            </p:blipFill>
            <p:spPr>
              <a:xfrm>
                <a:off x="494024" y="2203745"/>
                <a:ext cx="5791200" cy="1511300"/>
              </a:xfrm>
              <a:prstGeom prst="rect">
                <a:avLst/>
              </a:prstGeom>
            </p:spPr>
          </p:pic>
          <p:pic>
            <p:nvPicPr>
              <p:cNvPr id="9" name="图片 8"/>
              <p:cNvPicPr>
                <a:picLocks noChangeAspect="1"/>
              </p:cNvPicPr>
              <p:nvPr/>
            </p:nvPicPr>
            <p:blipFill>
              <a:blip r:embed="rId3"/>
              <a:stretch>
                <a:fillRect/>
              </a:stretch>
            </p:blipFill>
            <p:spPr>
              <a:xfrm>
                <a:off x="494024" y="3715045"/>
                <a:ext cx="6362700" cy="3060700"/>
              </a:xfrm>
              <a:prstGeom prst="rect">
                <a:avLst/>
              </a:prstGeom>
            </p:spPr>
          </p:pic>
        </p:grpSp>
        <p:grpSp>
          <p:nvGrpSpPr>
            <p:cNvPr id="5" name="组 4"/>
            <p:cNvGrpSpPr/>
            <p:nvPr/>
          </p:nvGrpSpPr>
          <p:grpSpPr>
            <a:xfrm>
              <a:off x="7101788" y="3530379"/>
              <a:ext cx="1784463" cy="1205204"/>
              <a:chOff x="7101788" y="3530379"/>
              <a:chExt cx="1784463" cy="1205204"/>
            </a:xfrm>
          </p:grpSpPr>
          <p:sp>
            <p:nvSpPr>
              <p:cNvPr id="6" name="矩形 5"/>
              <p:cNvSpPr/>
              <p:nvPr/>
            </p:nvSpPr>
            <p:spPr>
              <a:xfrm>
                <a:off x="7101788" y="3530379"/>
                <a:ext cx="1784463" cy="369332"/>
              </a:xfrm>
              <a:prstGeom prst="rect">
                <a:avLst/>
              </a:prstGeom>
            </p:spPr>
            <p:txBody>
              <a:bodyPr wrap="none">
                <a:spAutoFit/>
              </a:bodyPr>
              <a:lstStyle/>
              <a:p>
                <a:r>
                  <a:rPr lang="en-US" altLang="zh-CN" dirty="0" err="1"/>
                  <a:t>current_situation</a:t>
                </a:r>
                <a:endParaRPr lang="zh-CN" altLang="en-US" dirty="0"/>
              </a:p>
            </p:txBody>
          </p:sp>
          <p:sp>
            <p:nvSpPr>
              <p:cNvPr id="7" name="矩形 6"/>
              <p:cNvSpPr/>
              <p:nvPr/>
            </p:nvSpPr>
            <p:spPr>
              <a:xfrm>
                <a:off x="7101788" y="4366251"/>
                <a:ext cx="1415772" cy="369332"/>
              </a:xfrm>
              <a:prstGeom prst="rect">
                <a:avLst/>
              </a:prstGeom>
            </p:spPr>
            <p:txBody>
              <a:bodyPr wrap="none">
                <a:spAutoFit/>
              </a:bodyPr>
              <a:lstStyle/>
              <a:p>
                <a:r>
                  <a:rPr lang="en-US" altLang="zh-CN" dirty="0" err="1"/>
                  <a:t>last_situation</a:t>
                </a:r>
                <a:endParaRPr lang="zh-CN" altLang="en-US" dirty="0"/>
              </a:p>
            </p:txBody>
          </p:sp>
        </p:grpSp>
      </p:grpSp>
    </p:spTree>
    <p:extLst>
      <p:ext uri="{BB962C8B-B14F-4D97-AF65-F5344CB8AC3E}">
        <p14:creationId xmlns:p14="http://schemas.microsoft.com/office/powerpoint/2010/main" val="47065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计算狭窄最严重处局部狭窄程度</a:t>
            </a:r>
            <a:r>
              <a:rPr lang="zh-CN" altLang="zh-CN" dirty="0"/>
              <a:t> </a:t>
            </a:r>
            <a:endParaRPr lang="zh-CN" altLang="en-US" dirty="0"/>
          </a:p>
        </p:txBody>
      </p:sp>
      <p:sp>
        <p:nvSpPr>
          <p:cNvPr id="27" name="内容占位符 4"/>
          <p:cNvSpPr txBox="1">
            <a:spLocks/>
          </p:cNvSpPr>
          <p:nvPr/>
        </p:nvSpPr>
        <p:spPr>
          <a:xfrm>
            <a:off x="494025" y="1734840"/>
            <a:ext cx="8192775" cy="551782"/>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err="1"/>
              <a:t>max_degree</a:t>
            </a:r>
            <a:r>
              <a:rPr lang="zh-CN" altLang="zh-CN" sz="1600" dirty="0"/>
              <a:t>记录狭窄程度，</a:t>
            </a:r>
            <a:r>
              <a:rPr lang="en-US" altLang="zh-CN" sz="1600" dirty="0"/>
              <a:t>1</a:t>
            </a:r>
            <a:r>
              <a:rPr lang="zh-CN" altLang="zh-CN" sz="1600" dirty="0"/>
              <a:t>表示完全堵塞，</a:t>
            </a:r>
            <a:r>
              <a:rPr lang="en-US" altLang="zh-CN" sz="1600" dirty="0"/>
              <a:t>0</a:t>
            </a:r>
            <a:r>
              <a:rPr lang="zh-CN" altLang="zh-CN" sz="1600" dirty="0"/>
              <a:t>表示没有狭窄发生</a:t>
            </a:r>
            <a:r>
              <a:rPr lang="zh-CN" altLang="zh-CN" sz="1600" dirty="0"/>
              <a:t> </a:t>
            </a:r>
            <a:endParaRPr lang="en-US" altLang="zh-CN" sz="1600" dirty="0" smtClean="0"/>
          </a:p>
        </p:txBody>
      </p:sp>
      <p:sp>
        <p:nvSpPr>
          <p:cNvPr id="41" name="文本框 40"/>
          <p:cNvSpPr txBox="1"/>
          <p:nvPr/>
        </p:nvSpPr>
        <p:spPr>
          <a:xfrm>
            <a:off x="5102942" y="3967316"/>
            <a:ext cx="184731" cy="369332"/>
          </a:xfrm>
          <a:prstGeom prst="rect">
            <a:avLst/>
          </a:prstGeom>
          <a:noFill/>
        </p:spPr>
        <p:txBody>
          <a:bodyPr wrap="none" rtlCol="0">
            <a:spAutoFit/>
          </a:bodyPr>
          <a:lstStyle/>
          <a:p>
            <a:endParaRPr kumimoji="1" lang="zh-CN" altLang="en-US" dirty="0"/>
          </a:p>
        </p:txBody>
      </p:sp>
      <mc:AlternateContent xmlns:mc="http://schemas.openxmlformats.org/markup-compatibility/2006">
        <mc:Choice xmlns:a14="http://schemas.microsoft.com/office/drawing/2010/main" Requires="a14">
          <p:sp>
            <p:nvSpPr>
              <p:cNvPr id="3" name="矩形 2"/>
              <p:cNvSpPr/>
              <p:nvPr/>
            </p:nvSpPr>
            <p:spPr>
              <a:xfrm>
                <a:off x="792701" y="2469072"/>
                <a:ext cx="7624917" cy="643638"/>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m:rPr>
                          <m:sty m:val="p"/>
                        </m:rPr>
                        <a:rPr lang="zh-CN" altLang="en-US">
                          <a:latin typeface="Cambria Math" charset="0"/>
                        </a:rPr>
                        <m:t>m</m:t>
                      </m:r>
                      <m:r>
                        <m:rPr>
                          <m:sty m:val="p"/>
                        </m:rPr>
                        <a:rPr lang="zh-CN" altLang="en-US" i="0">
                          <a:latin typeface="Cambria Math" charset="0"/>
                        </a:rPr>
                        <m:t>a</m:t>
                      </m:r>
                      <m:func>
                        <m:funcPr>
                          <m:ctrlPr>
                            <a:rPr lang="zh-CN" altLang="en-US" i="1">
                              <a:latin typeface="Cambria Math" charset="0"/>
                            </a:rPr>
                          </m:ctrlPr>
                        </m:funcPr>
                        <m:fName>
                          <m:r>
                            <m:rPr>
                              <m:sty m:val="p"/>
                            </m:rPr>
                            <a:rPr lang="zh-CN" altLang="en-US" i="0">
                              <a:latin typeface="Cambria Math" charset="0"/>
                            </a:rPr>
                            <m:t>x</m:t>
                          </m:r>
                        </m:fName>
                        <m:e>
                          <m:r>
                            <m:rPr>
                              <m:lit/>
                            </m:rPr>
                            <a:rPr lang="zh-CN" altLang="en-US" i="0">
                              <a:latin typeface="Cambria Math" charset="0"/>
                            </a:rPr>
                            <m:t>_</m:t>
                          </m:r>
                        </m:e>
                      </m:func>
                      <m:r>
                        <a:rPr lang="zh-CN" altLang="en-US" i="1">
                          <a:latin typeface="Cambria Math" charset="0"/>
                        </a:rPr>
                        <m:t>𝑑𝑒𝑔𝑟𝑒𝑒</m:t>
                      </m:r>
                      <m:r>
                        <a:rPr lang="zh-CN" altLang="en-US" i="0">
                          <a:latin typeface="Cambria Math" charset="0"/>
                        </a:rPr>
                        <m:t>= 1 –</m:t>
                      </m:r>
                      <m:f>
                        <m:fPr>
                          <m:ctrlPr>
                            <a:rPr lang="zh-CN" altLang="en-US" i="1">
                              <a:latin typeface="Cambria Math" charset="0"/>
                            </a:rPr>
                          </m:ctrlPr>
                        </m:fPr>
                        <m:num>
                          <m:r>
                            <m:rPr>
                              <m:sty m:val="p"/>
                            </m:rPr>
                            <a:rPr lang="zh-CN" altLang="en-US" i="0">
                              <a:latin typeface="Cambria Math" charset="0"/>
                            </a:rPr>
                            <m:t>min</m:t>
                          </m:r>
                          <m:r>
                            <m:rPr>
                              <m:lit/>
                            </m:rPr>
                            <a:rPr lang="zh-CN" altLang="en-US" i="0">
                              <a:latin typeface="Cambria Math" charset="0"/>
                            </a:rPr>
                            <m:t>_</m:t>
                          </m:r>
                          <m:r>
                            <a:rPr lang="zh-CN" altLang="en-US" i="1">
                              <a:latin typeface="Cambria Math" charset="0"/>
                            </a:rPr>
                            <m:t>𝑠𝑒𝑐𝑡𝑖𝑜𝑛𝑎𝑙</m:t>
                          </m:r>
                          <m:r>
                            <m:rPr>
                              <m:lit/>
                            </m:rPr>
                            <a:rPr lang="zh-CN" altLang="en-US" i="0">
                              <a:latin typeface="Cambria Math" charset="0"/>
                            </a:rPr>
                            <m:t>_</m:t>
                          </m:r>
                          <m:r>
                            <a:rPr lang="zh-CN" altLang="en-US" i="1">
                              <a:latin typeface="Cambria Math" charset="0"/>
                            </a:rPr>
                            <m:t>𝑎𝑟𝑒𝑎</m:t>
                          </m:r>
                        </m:num>
                        <m:den>
                          <m:r>
                            <a:rPr lang="zh-CN" altLang="en-US" i="1">
                              <a:latin typeface="Cambria Math" charset="0"/>
                            </a:rPr>
                            <m:t>𝑠𝑡𝑒𝑛𝑜𝑠𝑖𝑠</m:t>
                          </m:r>
                          <m:r>
                            <m:rPr>
                              <m:lit/>
                            </m:rPr>
                            <a:rPr lang="zh-CN" altLang="en-US" i="0">
                              <a:latin typeface="Cambria Math" charset="0"/>
                            </a:rPr>
                            <m:t>_</m:t>
                          </m:r>
                          <m:r>
                            <a:rPr lang="zh-CN" altLang="en-US" i="1">
                              <a:latin typeface="Cambria Math" charset="0"/>
                            </a:rPr>
                            <m:t>𝑠𝑡𝑎𝑟𝑡</m:t>
                          </m:r>
                          <m:r>
                            <m:rPr>
                              <m:lit/>
                            </m:rPr>
                            <a:rPr lang="zh-CN" altLang="en-US" i="0">
                              <a:latin typeface="Cambria Math" charset="0"/>
                            </a:rPr>
                            <m:t>_</m:t>
                          </m:r>
                          <m:r>
                            <a:rPr lang="zh-CN" altLang="en-US" i="1">
                              <a:latin typeface="Cambria Math" charset="0"/>
                            </a:rPr>
                            <m:t>𝑎𝑟𝑒𝑎</m:t>
                          </m:r>
                          <m:r>
                            <a:rPr lang="zh-CN" altLang="en-US" i="0">
                              <a:latin typeface="Cambria Math" charset="0"/>
                            </a:rPr>
                            <m:t>  + </m:t>
                          </m:r>
                          <m:r>
                            <a:rPr lang="zh-CN" altLang="en-US" i="1">
                              <a:latin typeface="Cambria Math" charset="0"/>
                            </a:rPr>
                            <m:t>𝑠𝑡𝑒𝑛𝑜𝑠𝑖𝑠</m:t>
                          </m:r>
                          <m:r>
                            <a:rPr lang="zh-CN" altLang="en-US" i="0">
                              <a:latin typeface="Cambria Math" charset="0"/>
                            </a:rPr>
                            <m:t> </m:t>
                          </m:r>
                          <m:r>
                            <m:rPr>
                              <m:lit/>
                            </m:rPr>
                            <a:rPr lang="zh-CN" altLang="en-US" i="0">
                              <a:latin typeface="Cambria Math" charset="0"/>
                            </a:rPr>
                            <m:t>_</m:t>
                          </m:r>
                          <m:r>
                            <a:rPr lang="zh-CN" altLang="en-US" i="1">
                              <a:latin typeface="Cambria Math" charset="0"/>
                            </a:rPr>
                            <m:t>𝑒𝑛𝑑</m:t>
                          </m:r>
                          <m:r>
                            <a:rPr lang="zh-CN" altLang="en-US" i="0">
                              <a:latin typeface="Cambria Math" charset="0"/>
                            </a:rPr>
                            <m:t> </m:t>
                          </m:r>
                          <m:r>
                            <m:rPr>
                              <m:lit/>
                            </m:rPr>
                            <a:rPr lang="zh-CN" altLang="en-US" i="0">
                              <a:latin typeface="Cambria Math" charset="0"/>
                            </a:rPr>
                            <m:t>_</m:t>
                          </m:r>
                          <m:r>
                            <a:rPr lang="zh-CN" altLang="en-US" i="1">
                              <a:latin typeface="Cambria Math" charset="0"/>
                            </a:rPr>
                            <m:t>𝑎𝑟𝑒𝑎</m:t>
                          </m:r>
                        </m:den>
                      </m:f>
                    </m:oMath>
                  </m:oMathPara>
                </a14:m>
                <a:endParaRPr lang="zh-CN" altLang="en-US" dirty="0"/>
              </a:p>
            </p:txBody>
          </p:sp>
        </mc:Choice>
        <mc:Fallback>
          <p:sp>
            <p:nvSpPr>
              <p:cNvPr id="3" name="矩形 2"/>
              <p:cNvSpPr>
                <a:spLocks noRot="1" noChangeAspect="1" noMove="1" noResize="1" noEditPoints="1" noAdjustHandles="1" noChangeArrowheads="1" noChangeShapeType="1" noTextEdit="1"/>
              </p:cNvSpPr>
              <p:nvPr/>
            </p:nvSpPr>
            <p:spPr>
              <a:xfrm>
                <a:off x="792701" y="2469072"/>
                <a:ext cx="7624917" cy="643638"/>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48232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091175" cy="4921498"/>
          </a:xfrm>
        </p:spPr>
        <p:txBody>
          <a:bodyPr/>
          <a:lstStyle/>
          <a:p>
            <a:pPr>
              <a:lnSpc>
                <a:spcPct val="150000"/>
              </a:lnSpc>
            </a:pPr>
            <a:r>
              <a:rPr lang="zh-CN" altLang="zh-CN" dirty="0"/>
              <a:t>气胸（</a:t>
            </a:r>
            <a:r>
              <a:rPr lang="en-US" altLang="zh-CN" dirty="0"/>
              <a:t>pneumothorax</a:t>
            </a:r>
            <a:r>
              <a:rPr lang="zh-CN" altLang="zh-CN" dirty="0"/>
              <a:t>）和中央气道狭窄（</a:t>
            </a:r>
            <a:r>
              <a:rPr lang="en-US" altLang="zh-CN" dirty="0"/>
              <a:t>central airway obstruction</a:t>
            </a:r>
            <a:r>
              <a:rPr lang="zh-CN" altLang="zh-CN" dirty="0" smtClean="0"/>
              <a:t>）</a:t>
            </a:r>
            <a:r>
              <a:rPr lang="zh-CN" altLang="en-US" dirty="0" smtClean="0"/>
              <a:t>是两种</a:t>
            </a:r>
            <a:r>
              <a:rPr lang="zh-CN" altLang="zh-CN" dirty="0" smtClean="0"/>
              <a:t>胸部</a:t>
            </a:r>
            <a:r>
              <a:rPr lang="zh-CN" altLang="zh-CN" dirty="0"/>
              <a:t>含气空腔病变</a:t>
            </a:r>
            <a:r>
              <a:rPr lang="zh-CN" altLang="zh-CN" dirty="0" smtClean="0"/>
              <a:t>。</a:t>
            </a:r>
            <a:endParaRPr lang="en-US" altLang="zh-CN" dirty="0" smtClean="0"/>
          </a:p>
          <a:p>
            <a:pPr>
              <a:lnSpc>
                <a:spcPct val="150000"/>
              </a:lnSpc>
            </a:pPr>
            <a:r>
              <a:rPr lang="zh-CN" altLang="en-US" dirty="0" smtClean="0"/>
              <a:t>气胸：</a:t>
            </a:r>
            <a:r>
              <a:rPr lang="zh-CN" altLang="zh-CN" dirty="0"/>
              <a:t>气体进入胸膜腔并引起气体积聚。 </a:t>
            </a:r>
            <a:r>
              <a:rPr lang="zh-CN" altLang="en-US" dirty="0" smtClean="0"/>
              <a:t>大面积气胸影响通气，带来生命危险。</a:t>
            </a:r>
            <a:endParaRPr lang="en-US" altLang="zh-CN" dirty="0" smtClean="0"/>
          </a:p>
          <a:p>
            <a:pPr>
              <a:lnSpc>
                <a:spcPct val="150000"/>
              </a:lnSpc>
            </a:pPr>
            <a:r>
              <a:rPr lang="zh-CN" altLang="en-US" dirty="0" smtClean="0"/>
              <a:t>中央气道狭窄：</a:t>
            </a:r>
            <a:r>
              <a:rPr lang="zh-CN" altLang="zh-CN" dirty="0"/>
              <a:t>在中心气道，包括气管和主支气管内多种情况阻塞管腔，阻碍气流。不及时治疗可能会发生</a:t>
            </a:r>
            <a:r>
              <a:rPr lang="zh-CN" altLang="zh-CN" dirty="0" smtClean="0"/>
              <a:t>窒息</a:t>
            </a:r>
            <a:r>
              <a:rPr lang="zh-CN" altLang="en-US" dirty="0" smtClean="0"/>
              <a:t>。</a:t>
            </a:r>
            <a:endParaRPr lang="en-US" altLang="zh-CN" dirty="0" smtClean="0"/>
          </a:p>
        </p:txBody>
      </p:sp>
      <p:sp>
        <p:nvSpPr>
          <p:cNvPr id="3" name="标题 2"/>
          <p:cNvSpPr>
            <a:spLocks noGrp="1"/>
          </p:cNvSpPr>
          <p:nvPr>
            <p:ph type="title"/>
          </p:nvPr>
        </p:nvSpPr>
        <p:spPr/>
        <p:txBody>
          <a:bodyPr/>
          <a:lstStyle/>
          <a:p>
            <a:r>
              <a:rPr lang="zh-CN" altLang="en-US" dirty="0" smtClean="0"/>
              <a:t>气胸与</a:t>
            </a:r>
            <a:r>
              <a:rPr lang="zh-CN" altLang="en-US" smtClean="0"/>
              <a:t>中央气道狭窄</a:t>
            </a:r>
            <a:endParaRPr lang="zh-CN" altLang="en-US" dirty="0"/>
          </a:p>
        </p:txBody>
      </p:sp>
      <p:pic>
        <p:nvPicPr>
          <p:cNvPr id="5" name="图片 4" descr="An external file that holds a picture, illustration, etc.&#10;Object name is ocona239210.f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024" y="974279"/>
            <a:ext cx="3773176" cy="5632897"/>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t="2040" r="1352" b="1645"/>
          <a:stretch>
            <a:fillRect/>
          </a:stretch>
        </p:blipFill>
        <p:spPr bwMode="auto">
          <a:xfrm>
            <a:off x="4204494" y="2641599"/>
            <a:ext cx="4724400" cy="3606800"/>
          </a:xfrm>
          <a:prstGeom prst="rect">
            <a:avLst/>
          </a:prstGeom>
          <a:noFill/>
          <a:ln>
            <a:noFill/>
          </a:ln>
        </p:spPr>
      </p:pic>
      <p:pic>
        <p:nvPicPr>
          <p:cNvPr id="7" name="图片 6" descr="https://bestpractice.bmj.com/image/1069/zh-cn/normal/1069-1-hlight_default.jpg"/>
          <p:cNvPicPr/>
          <p:nvPr/>
        </p:nvPicPr>
        <p:blipFill>
          <a:blip r:embed="rId5">
            <a:extLst>
              <a:ext uri="{28A0092B-C50C-407E-A947-70E740481C1C}">
                <a14:useLocalDpi xmlns:a14="http://schemas.microsoft.com/office/drawing/2010/main" val="0"/>
              </a:ext>
            </a:extLst>
          </a:blip>
          <a:srcRect/>
          <a:stretch>
            <a:fillRect/>
          </a:stretch>
        </p:blipFill>
        <p:spPr bwMode="auto">
          <a:xfrm>
            <a:off x="943293" y="1261370"/>
            <a:ext cx="7472574" cy="4987029"/>
          </a:xfrm>
          <a:prstGeom prst="rect">
            <a:avLst/>
          </a:prstGeom>
          <a:noFill/>
          <a:ln>
            <a:noFill/>
          </a:ln>
        </p:spPr>
      </p:pic>
    </p:spTree>
    <p:extLst>
      <p:ext uri="{BB962C8B-B14F-4D97-AF65-F5344CB8AC3E}">
        <p14:creationId xmlns:p14="http://schemas.microsoft.com/office/powerpoint/2010/main" val="268474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8" fill="hold" nodeType="clickEffect">
                                  <p:stCondLst>
                                    <p:cond delay="0"/>
                                  </p:stCondLst>
                                  <p:childTnLst>
                                    <p:anim calcmode="lin" valueType="num">
                                      <p:cBhvr additive="base">
                                        <p:cTn id="18" dur="500"/>
                                        <p:tgtEl>
                                          <p:spTgt spid="5"/>
                                        </p:tgtEl>
                                        <p:attrNameLst>
                                          <p:attrName>ppt_x</p:attrName>
                                        </p:attrNameLst>
                                      </p:cBhvr>
                                      <p:tavLst>
                                        <p:tav tm="0">
                                          <p:val>
                                            <p:strVal val="ppt_x"/>
                                          </p:val>
                                        </p:tav>
                                        <p:tav tm="100000">
                                          <p:val>
                                            <p:strVal val="0-ppt_w/2"/>
                                          </p:val>
                                        </p:tav>
                                      </p:tavLst>
                                    </p:anim>
                                    <p:anim calcmode="lin" valueType="num">
                                      <p:cBhvr additive="base">
                                        <p:cTn id="19" dur="500"/>
                                        <p:tgtEl>
                                          <p:spTgt spid="5"/>
                                        </p:tgtEl>
                                        <p:attrNameLst>
                                          <p:attrName>ppt_y</p:attrName>
                                        </p:attrNameLst>
                                      </p:cBhvr>
                                      <p:tavLst>
                                        <p:tav tm="0">
                                          <p:val>
                                            <p:strVal val="ppt_y"/>
                                          </p:val>
                                        </p:tav>
                                        <p:tav tm="100000">
                                          <p:val>
                                            <p:strVal val="ppt_y"/>
                                          </p:val>
                                        </p:tav>
                                      </p:tavLst>
                                    </p:anim>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8" fill="hold" nodeType="clickEffect">
                                  <p:stCondLst>
                                    <p:cond delay="0"/>
                                  </p:stCondLst>
                                  <p:childTnLst>
                                    <p:anim calcmode="lin" valueType="num">
                                      <p:cBhvr additive="base">
                                        <p:cTn id="24" dur="500"/>
                                        <p:tgtEl>
                                          <p:spTgt spid="6"/>
                                        </p:tgtEl>
                                        <p:attrNameLst>
                                          <p:attrName>ppt_x</p:attrName>
                                        </p:attrNameLst>
                                      </p:cBhvr>
                                      <p:tavLst>
                                        <p:tav tm="0">
                                          <p:val>
                                            <p:strVal val="ppt_x"/>
                                          </p:val>
                                        </p:tav>
                                        <p:tav tm="100000">
                                          <p:val>
                                            <p:strVal val="0-ppt_w/2"/>
                                          </p:val>
                                        </p:tav>
                                      </p:tavLst>
                                    </p:anim>
                                    <p:anim calcmode="lin" valueType="num">
                                      <p:cBhvr additive="base">
                                        <p:cTn id="25" dur="500"/>
                                        <p:tgtEl>
                                          <p:spTgt spid="6"/>
                                        </p:tgtEl>
                                        <p:attrNameLst>
                                          <p:attrName>ppt_y</p:attrName>
                                        </p:attrNameLst>
                                      </p:cBhvr>
                                      <p:tavLst>
                                        <p:tav tm="0">
                                          <p:val>
                                            <p:strVal val="ppt_y"/>
                                          </p:val>
                                        </p:tav>
                                        <p:tav tm="100000">
                                          <p:val>
                                            <p:strVal val="ppt_y"/>
                                          </p:val>
                                        </p:tav>
                                      </p:tavLst>
                                    </p:anim>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7"/>
                                        </p:tgtEl>
                                        <p:attrNameLst>
                                          <p:attrName>ppt_x</p:attrName>
                                        </p:attrNameLst>
                                      </p:cBhvr>
                                      <p:tavLst>
                                        <p:tav tm="0">
                                          <p:val>
                                            <p:strVal val="ppt_x"/>
                                          </p:val>
                                        </p:tav>
                                        <p:tav tm="100000">
                                          <p:val>
                                            <p:strVal val="ppt_x"/>
                                          </p:val>
                                        </p:tav>
                                      </p:tavLst>
                                    </p:anim>
                                    <p:anim calcmode="lin" valueType="num">
                                      <p:cBhvr additive="base">
                                        <p:cTn id="37" dur="500"/>
                                        <p:tgtEl>
                                          <p:spTgt spid="7"/>
                                        </p:tgtEl>
                                        <p:attrNameLst>
                                          <p:attrName>ppt_y</p:attrName>
                                        </p:attrNameLst>
                                      </p:cBhvr>
                                      <p:tavLst>
                                        <p:tav tm="0">
                                          <p:val>
                                            <p:strVal val="ppt_y"/>
                                          </p:val>
                                        </p:tav>
                                        <p:tav tm="100000">
                                          <p:val>
                                            <p:strVal val="1+ppt_h/2"/>
                                          </p:val>
                                        </p:tav>
                                      </p:tavLst>
                                    </p:anim>
                                    <p:set>
                                      <p:cBhvr>
                                        <p:cTn id="3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中央气道狭窄：实验分析</a:t>
            </a:r>
            <a:endParaRPr lang="zh-CN" altLang="en-US" dirty="0"/>
          </a:p>
        </p:txBody>
      </p:sp>
      <p:sp>
        <p:nvSpPr>
          <p:cNvPr id="27" name="内容占位符 4"/>
          <p:cNvSpPr txBox="1">
            <a:spLocks/>
          </p:cNvSpPr>
          <p:nvPr/>
        </p:nvSpPr>
        <p:spPr>
          <a:xfrm>
            <a:off x="494025" y="1734839"/>
            <a:ext cx="8192775" cy="4842941"/>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smtClean="0"/>
              <a:t>获取气道部分</a:t>
            </a:r>
            <a:endParaRPr lang="en-US" altLang="zh-CN" sz="1800" dirty="0" smtClean="0"/>
          </a:p>
          <a:p>
            <a:pPr lvl="1"/>
            <a:r>
              <a:rPr lang="zh-CN" altLang="zh-CN" sz="1400" dirty="0"/>
              <a:t>原始的</a:t>
            </a:r>
            <a:r>
              <a:rPr lang="zh-CN" altLang="zh-CN" sz="1400" dirty="0" smtClean="0"/>
              <a:t>想法</a:t>
            </a:r>
            <a:r>
              <a:rPr lang="zh-CN" altLang="en-US" sz="1400" dirty="0" smtClean="0"/>
              <a:t>：</a:t>
            </a:r>
            <a:r>
              <a:rPr lang="zh-CN" altLang="zh-CN" sz="1400" dirty="0" smtClean="0"/>
              <a:t>通过</a:t>
            </a:r>
            <a:r>
              <a:rPr lang="en-US" altLang="zh-CN" sz="1400" dirty="0"/>
              <a:t>CT</a:t>
            </a:r>
            <a:r>
              <a:rPr lang="zh-CN" altLang="zh-CN" sz="1400" dirty="0"/>
              <a:t>值以空气</a:t>
            </a:r>
            <a:r>
              <a:rPr lang="en-US" altLang="zh-CN" sz="1400" dirty="0"/>
              <a:t>CT</a:t>
            </a:r>
            <a:r>
              <a:rPr lang="zh-CN" altLang="zh-CN" sz="1400" dirty="0"/>
              <a:t>值和肺实质</a:t>
            </a:r>
            <a:r>
              <a:rPr lang="en-US" altLang="zh-CN" sz="1400" dirty="0"/>
              <a:t>CT</a:t>
            </a:r>
            <a:r>
              <a:rPr lang="zh-CN" altLang="zh-CN" sz="1400" dirty="0"/>
              <a:t>值中间的某个值为分割阈值处理</a:t>
            </a:r>
            <a:r>
              <a:rPr lang="zh-CN" altLang="zh-CN" sz="1400" dirty="0" smtClean="0"/>
              <a:t>图像</a:t>
            </a:r>
            <a:endParaRPr lang="en-US" altLang="zh-CN" sz="1400" dirty="0" smtClean="0"/>
          </a:p>
          <a:p>
            <a:pPr lvl="1"/>
            <a:r>
              <a:rPr lang="zh-CN" altLang="zh-CN" sz="1400" dirty="0"/>
              <a:t>虽然肺实质和气道的</a:t>
            </a:r>
            <a:r>
              <a:rPr lang="en-US" altLang="zh-CN" sz="1400" dirty="0"/>
              <a:t>CT</a:t>
            </a:r>
            <a:r>
              <a:rPr lang="zh-CN" altLang="zh-CN" sz="1400" dirty="0"/>
              <a:t>值确实有一定差异，但实际</a:t>
            </a:r>
            <a:r>
              <a:rPr lang="en-US" altLang="zh-CN" sz="1400" dirty="0"/>
              <a:t>CT</a:t>
            </a:r>
            <a:r>
              <a:rPr lang="zh-CN" altLang="zh-CN" sz="1400" dirty="0"/>
              <a:t>图像中肺中会有肺泡等密度较低的气体</a:t>
            </a:r>
            <a:r>
              <a:rPr lang="zh-CN" altLang="zh-CN" sz="1400" dirty="0" smtClean="0"/>
              <a:t>存在</a:t>
            </a:r>
            <a:r>
              <a:rPr lang="zh-CN" altLang="en-US" sz="1400" dirty="0" smtClean="0"/>
              <a:t>，管壁等</a:t>
            </a:r>
            <a:r>
              <a:rPr lang="en-US" altLang="zh-CN" sz="1400" dirty="0" smtClean="0"/>
              <a:t>CT</a:t>
            </a:r>
            <a:r>
              <a:rPr lang="zh-CN" altLang="en-US" sz="1400" dirty="0" smtClean="0"/>
              <a:t>值偏高</a:t>
            </a:r>
            <a:r>
              <a:rPr lang="zh-CN" altLang="zh-CN" sz="1400" dirty="0" smtClean="0"/>
              <a:t>，</a:t>
            </a:r>
            <a:r>
              <a:rPr lang="zh-CN" altLang="en-US" sz="1400" dirty="0" smtClean="0"/>
              <a:t>都</a:t>
            </a:r>
            <a:r>
              <a:rPr lang="zh-CN" altLang="zh-CN" sz="1400" dirty="0" smtClean="0"/>
              <a:t>导致</a:t>
            </a:r>
            <a:r>
              <a:rPr lang="en-US" altLang="zh-CN" sz="1400" dirty="0"/>
              <a:t>CT</a:t>
            </a:r>
            <a:r>
              <a:rPr lang="zh-CN" altLang="zh-CN" sz="1400" dirty="0"/>
              <a:t>图像单纯用阈值分割得到的气道</a:t>
            </a:r>
            <a:r>
              <a:rPr lang="zh-CN" altLang="zh-CN" sz="1400" dirty="0" smtClean="0"/>
              <a:t>部分</a:t>
            </a:r>
            <a:r>
              <a:rPr lang="zh-CN" altLang="en-US" sz="1400" dirty="0" smtClean="0"/>
              <a:t>不够精确</a:t>
            </a:r>
            <a:endParaRPr lang="en-US" altLang="zh-CN" sz="1400" dirty="0" smtClean="0"/>
          </a:p>
          <a:p>
            <a:pPr lvl="1"/>
            <a:r>
              <a:rPr lang="zh-CN" altLang="en-US" sz="1400" dirty="0" smtClean="0"/>
              <a:t>启发式思维：</a:t>
            </a:r>
            <a:r>
              <a:rPr lang="zh-CN" altLang="zh-CN" sz="1400" dirty="0"/>
              <a:t>气管是一个连续的近圆形截面，不与肺实质连接，而肺泡则散布在肺实质之中</a:t>
            </a:r>
            <a:r>
              <a:rPr lang="zh-CN" altLang="zh-CN" sz="1400" dirty="0"/>
              <a:t> </a:t>
            </a:r>
            <a:endParaRPr lang="en-US" altLang="zh-CN" sz="1400" dirty="0" smtClean="0"/>
          </a:p>
          <a:p>
            <a:r>
              <a:rPr lang="zh-CN" altLang="en-US" sz="1800" dirty="0" smtClean="0"/>
              <a:t>状态机的使用</a:t>
            </a:r>
            <a:endParaRPr lang="en-US" altLang="zh-CN" sz="1800" dirty="0" smtClean="0"/>
          </a:p>
          <a:p>
            <a:pPr lvl="1"/>
            <a:r>
              <a:rPr lang="zh-CN" altLang="zh-CN" sz="1400" dirty="0"/>
              <a:t>记录当前所处的人体部位，咽喉部以下才进行检测，气管分为主支气管之后停止检测</a:t>
            </a:r>
            <a:r>
              <a:rPr lang="zh-CN" altLang="zh-CN" sz="1400" dirty="0"/>
              <a:t> </a:t>
            </a:r>
            <a:endParaRPr lang="en-US" altLang="zh-CN" sz="1400" dirty="0" smtClean="0"/>
          </a:p>
          <a:p>
            <a:pPr lvl="1"/>
            <a:r>
              <a:rPr lang="zh-CN" altLang="zh-CN" sz="1400" dirty="0"/>
              <a:t>用于跟踪记录上一帧的气管区域的信息，以用于判断是否发生气管</a:t>
            </a:r>
            <a:r>
              <a:rPr lang="zh-CN" altLang="zh-CN" sz="1400" dirty="0" smtClean="0"/>
              <a:t>狭窄</a:t>
            </a:r>
            <a:r>
              <a:rPr lang="zh-CN" altLang="en-US" sz="1400" dirty="0" smtClean="0"/>
              <a:t>（</a:t>
            </a:r>
            <a:r>
              <a:rPr lang="zh-CN" altLang="zh-CN" sz="1400" dirty="0"/>
              <a:t>单纯依靠圆形度和</a:t>
            </a:r>
            <a:r>
              <a:rPr lang="zh-CN" altLang="zh-CN" sz="1400" dirty="0" smtClean="0"/>
              <a:t>面积</a:t>
            </a:r>
            <a:r>
              <a:rPr lang="zh-CN" altLang="en-US" sz="1400" dirty="0" smtClean="0"/>
              <a:t>判定气管狭窄</a:t>
            </a:r>
            <a:r>
              <a:rPr lang="zh-CN" altLang="zh-CN" sz="1400" dirty="0" smtClean="0"/>
              <a:t>容易</a:t>
            </a:r>
            <a:r>
              <a:rPr lang="zh-CN" altLang="zh-CN" sz="1400" dirty="0"/>
              <a:t>出现漏检、误检等</a:t>
            </a:r>
            <a:r>
              <a:rPr lang="zh-CN" altLang="zh-CN" sz="1400" dirty="0"/>
              <a:t> </a:t>
            </a:r>
            <a:r>
              <a:rPr lang="zh-CN" altLang="en-US" sz="1400" dirty="0" smtClean="0"/>
              <a:t>）</a:t>
            </a:r>
            <a:r>
              <a:rPr lang="zh-CN" altLang="zh-CN" sz="1400" dirty="0" smtClean="0"/>
              <a:t> </a:t>
            </a:r>
            <a:endParaRPr lang="en-US" altLang="zh-CN" sz="1400" dirty="0" smtClean="0"/>
          </a:p>
        </p:txBody>
      </p:sp>
      <p:sp>
        <p:nvSpPr>
          <p:cNvPr id="41" name="文本框 40"/>
          <p:cNvSpPr txBox="1"/>
          <p:nvPr/>
        </p:nvSpPr>
        <p:spPr>
          <a:xfrm>
            <a:off x="5102942" y="3967316"/>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5406145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372162" cy="4921498"/>
          </a:xfrm>
        </p:spPr>
        <p:txBody>
          <a:bodyPr>
            <a:normAutofit/>
          </a:bodyPr>
          <a:lstStyle/>
          <a:p>
            <a:pPr>
              <a:lnSpc>
                <a:spcPct val="150000"/>
              </a:lnSpc>
            </a:pPr>
            <a:r>
              <a:rPr lang="zh-CN" altLang="en-US" dirty="0" smtClean="0"/>
              <a:t>传统方式：胸片和计算机断层扫描（</a:t>
            </a:r>
            <a:r>
              <a:rPr lang="en-US" altLang="zh-CN" dirty="0" smtClean="0"/>
              <a:t>CT</a:t>
            </a:r>
            <a:r>
              <a:rPr lang="zh-CN" altLang="en-US" dirty="0" smtClean="0"/>
              <a:t>）、超声波诊断等。医生</a:t>
            </a:r>
            <a:r>
              <a:rPr lang="zh-CN" altLang="zh-CN" dirty="0" smtClean="0"/>
              <a:t>肉眼</a:t>
            </a:r>
            <a:r>
              <a:rPr lang="zh-CN" altLang="en-US" dirty="0" smtClean="0"/>
              <a:t>观察，凭</a:t>
            </a:r>
            <a:r>
              <a:rPr lang="zh-CN" altLang="zh-CN" dirty="0" smtClean="0"/>
              <a:t>经验</a:t>
            </a:r>
            <a:r>
              <a:rPr lang="zh-CN" altLang="zh-CN" dirty="0"/>
              <a:t>估计肺压缩比</a:t>
            </a:r>
            <a:r>
              <a:rPr lang="zh-CN" altLang="zh-CN" dirty="0"/>
              <a:t> </a:t>
            </a:r>
            <a:endParaRPr lang="en-US" altLang="zh-CN" dirty="0"/>
          </a:p>
          <a:p>
            <a:pPr>
              <a:lnSpc>
                <a:spcPct val="150000"/>
              </a:lnSpc>
            </a:pPr>
            <a:r>
              <a:rPr lang="zh-CN" altLang="en-US" b="1" dirty="0"/>
              <a:t>肺压缩比</a:t>
            </a:r>
            <a:r>
              <a:rPr lang="zh-CN" altLang="en-US" dirty="0"/>
              <a:t>：</a:t>
            </a:r>
            <a:r>
              <a:rPr lang="zh-CN" altLang="zh-CN" dirty="0"/>
              <a:t>确定气胸</a:t>
            </a:r>
            <a:r>
              <a:rPr lang="zh-CN" altLang="en-US" dirty="0"/>
              <a:t>治疗方式的重要参考因素。临界值：</a:t>
            </a:r>
            <a:r>
              <a:rPr lang="en-US" altLang="zh-CN" dirty="0"/>
              <a:t>30%</a:t>
            </a:r>
            <a:r>
              <a:rPr lang="zh-CN" altLang="en-US" dirty="0"/>
              <a:t>（</a:t>
            </a:r>
            <a:r>
              <a:rPr lang="en-US" altLang="zh-CN" dirty="0"/>
              <a:t>20%</a:t>
            </a:r>
            <a:r>
              <a:rPr lang="zh-CN" altLang="en-US" dirty="0" smtClean="0"/>
              <a:t>）</a:t>
            </a:r>
            <a:endParaRPr lang="en-US" altLang="zh-CN" dirty="0" smtClean="0"/>
          </a:p>
          <a:p>
            <a:pPr>
              <a:lnSpc>
                <a:spcPct val="150000"/>
              </a:lnSpc>
            </a:pPr>
            <a:r>
              <a:rPr lang="zh-CN" altLang="en-US" dirty="0" smtClean="0"/>
              <a:t>研究内容：</a:t>
            </a:r>
            <a:r>
              <a:rPr lang="zh-CN" altLang="en-US" u="sng" dirty="0" smtClean="0"/>
              <a:t>基于</a:t>
            </a:r>
            <a:r>
              <a:rPr lang="zh-CN" altLang="en-US" u="sng" dirty="0"/>
              <a:t>肺部</a:t>
            </a:r>
            <a:r>
              <a:rPr lang="en-US" altLang="zh-CN" u="sng" dirty="0"/>
              <a:t>CT</a:t>
            </a:r>
            <a:r>
              <a:rPr lang="zh-CN" altLang="en-US" u="sng" dirty="0"/>
              <a:t>影像，</a:t>
            </a:r>
            <a:r>
              <a:rPr lang="zh-CN" altLang="zh-CN" u="sng" dirty="0"/>
              <a:t>研究设计了自动检测气胸的图像处理算法，并开发了肺压缩比精确量化分析系统</a:t>
            </a:r>
            <a:r>
              <a:rPr lang="zh-CN" altLang="zh-CN" dirty="0" smtClean="0"/>
              <a:t>。</a:t>
            </a:r>
            <a:endParaRPr lang="en-US" altLang="zh-CN" dirty="0" smtClean="0"/>
          </a:p>
          <a:p>
            <a:pPr>
              <a:lnSpc>
                <a:spcPct val="150000"/>
              </a:lnSpc>
            </a:pPr>
            <a:r>
              <a:rPr lang="zh-CN" altLang="en-US" dirty="0" smtClean="0"/>
              <a:t>意义：批量处理，便利诊断，精确的数值用于治疗</a:t>
            </a:r>
            <a:endParaRPr lang="en-US" altLang="zh-CN" dirty="0" smtClean="0"/>
          </a:p>
        </p:txBody>
      </p:sp>
      <p:sp>
        <p:nvSpPr>
          <p:cNvPr id="3" name="标题 2"/>
          <p:cNvSpPr>
            <a:spLocks noGrp="1"/>
          </p:cNvSpPr>
          <p:nvPr>
            <p:ph type="title"/>
          </p:nvPr>
        </p:nvSpPr>
        <p:spPr>
          <a:xfrm>
            <a:off x="494024" y="826796"/>
            <a:ext cx="8372163" cy="574183"/>
          </a:xfrm>
        </p:spPr>
        <p:txBody>
          <a:bodyPr/>
          <a:lstStyle/>
          <a:p>
            <a:pPr>
              <a:lnSpc>
                <a:spcPct val="150000"/>
              </a:lnSpc>
            </a:pPr>
            <a:r>
              <a:rPr lang="zh-CN" altLang="en-US"/>
              <a:t>气胸</a:t>
            </a:r>
            <a:r>
              <a:rPr lang="zh-CN" altLang="en-US"/>
              <a:t>的</a:t>
            </a:r>
            <a:r>
              <a:rPr lang="zh-CN" altLang="en-US" smtClean="0"/>
              <a:t>诊断</a:t>
            </a:r>
            <a:endParaRPr lang="en-US" altLang="zh-CN" dirty="0"/>
          </a:p>
        </p:txBody>
      </p:sp>
    </p:spTree>
    <p:extLst>
      <p:ext uri="{BB962C8B-B14F-4D97-AF65-F5344CB8AC3E}">
        <p14:creationId xmlns:p14="http://schemas.microsoft.com/office/powerpoint/2010/main" val="4920688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en-US" altLang="zh-CN" dirty="0" smtClean="0"/>
              <a:t>CT</a:t>
            </a:r>
            <a:r>
              <a:rPr lang="zh-CN" altLang="en-US" dirty="0" smtClean="0"/>
              <a:t>：</a:t>
            </a:r>
            <a:r>
              <a:rPr lang="zh-CN" altLang="zh-CN" dirty="0"/>
              <a:t>检测气胸的更准确的成像</a:t>
            </a:r>
            <a:r>
              <a:rPr lang="zh-CN" altLang="zh-CN" dirty="0" smtClean="0"/>
              <a:t>方法</a:t>
            </a:r>
            <a:r>
              <a:rPr lang="zh-CN" altLang="en-US" dirty="0" smtClean="0"/>
              <a:t>。</a:t>
            </a:r>
            <a:r>
              <a:rPr lang="zh-CN" altLang="zh-CN" dirty="0" smtClean="0"/>
              <a:t>胸腔</a:t>
            </a:r>
            <a:r>
              <a:rPr lang="zh-CN" altLang="zh-CN" dirty="0"/>
              <a:t>内只进入少量气体、非典型胸腔积液和局部气胸等都能通过</a:t>
            </a:r>
            <a:r>
              <a:rPr lang="en-US" altLang="zh-CN" dirty="0"/>
              <a:t>CT</a:t>
            </a:r>
            <a:r>
              <a:rPr lang="zh-CN" altLang="zh-CN" dirty="0"/>
              <a:t>确定。</a:t>
            </a:r>
            <a:r>
              <a:rPr lang="zh-CN" altLang="zh-CN" dirty="0"/>
              <a:t> </a:t>
            </a:r>
            <a:endParaRPr lang="en-US" altLang="zh-CN" dirty="0"/>
          </a:p>
          <a:p>
            <a:endParaRPr lang="en-US" altLang="zh-CN" dirty="0" smtClean="0"/>
          </a:p>
        </p:txBody>
      </p:sp>
      <p:sp>
        <p:nvSpPr>
          <p:cNvPr id="3" name="标题 2"/>
          <p:cNvSpPr>
            <a:spLocks noGrp="1"/>
          </p:cNvSpPr>
          <p:nvPr>
            <p:ph type="title"/>
          </p:nvPr>
        </p:nvSpPr>
        <p:spPr/>
        <p:txBody>
          <a:bodyPr/>
          <a:lstStyle/>
          <a:p>
            <a:r>
              <a:rPr lang="zh-CN" altLang="en-US" dirty="0" smtClean="0"/>
              <a:t>基于</a:t>
            </a:r>
            <a:r>
              <a:rPr lang="en-US" altLang="zh-CN" dirty="0" smtClean="0"/>
              <a:t>CT</a:t>
            </a:r>
            <a:r>
              <a:rPr lang="zh-CN" altLang="en-US" dirty="0" smtClean="0"/>
              <a:t>图像</a:t>
            </a:r>
            <a:endParaRPr lang="zh-CN" altLang="en-US" dirty="0"/>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215341" y="2604304"/>
            <a:ext cx="6010541" cy="3542439"/>
          </a:xfrm>
          <a:prstGeom prst="rect">
            <a:avLst/>
          </a:prstGeom>
          <a:noFill/>
          <a:ln>
            <a:noFill/>
          </a:ln>
        </p:spPr>
      </p:pic>
    </p:spTree>
    <p:extLst>
      <p:ext uri="{BB962C8B-B14F-4D97-AF65-F5344CB8AC3E}">
        <p14:creationId xmlns:p14="http://schemas.microsoft.com/office/powerpoint/2010/main" val="15698249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基于</a:t>
            </a:r>
            <a:r>
              <a:rPr lang="zh-CN" altLang="zh-CN" dirty="0" smtClean="0"/>
              <a:t>机器学习的肺部气胸</a:t>
            </a:r>
            <a:r>
              <a:rPr lang="en-US" altLang="zh-CN" dirty="0" smtClean="0"/>
              <a:t>CT</a:t>
            </a:r>
            <a:r>
              <a:rPr lang="zh-CN" altLang="zh-CN" dirty="0" smtClean="0"/>
              <a:t>影像分类诊断</a:t>
            </a:r>
            <a:r>
              <a:rPr lang="zh-CN" altLang="en-US" dirty="0" smtClean="0"/>
              <a:t>：</a:t>
            </a:r>
            <a:r>
              <a:rPr lang="zh-CN" altLang="zh-CN" dirty="0" smtClean="0"/>
              <a:t>使用</a:t>
            </a:r>
            <a:r>
              <a:rPr lang="en-US" altLang="zh-CN" dirty="0" smtClean="0"/>
              <a:t>SVM</a:t>
            </a:r>
            <a:r>
              <a:rPr lang="zh-CN" altLang="zh-CN" dirty="0" smtClean="0"/>
              <a:t>分类器建立模型用于诊断气胸 </a:t>
            </a:r>
            <a:endParaRPr lang="en-US" altLang="zh-CN" dirty="0" smtClean="0"/>
          </a:p>
          <a:p>
            <a:r>
              <a:rPr lang="zh-CN" altLang="zh-CN" dirty="0" smtClean="0"/>
              <a:t>量化肺压缩比</a:t>
            </a:r>
            <a:r>
              <a:rPr lang="zh-CN" altLang="en-US" dirty="0" smtClean="0"/>
              <a:t>：</a:t>
            </a:r>
            <a:r>
              <a:rPr lang="zh-CN" altLang="zh-CN" dirty="0"/>
              <a:t>目测法、体积法、线段法、四等法等等</a:t>
            </a:r>
            <a:r>
              <a:rPr lang="zh-CN" altLang="zh-CN" dirty="0"/>
              <a:t> </a:t>
            </a:r>
            <a:endParaRPr lang="en-US" altLang="zh-CN" dirty="0" smtClean="0"/>
          </a:p>
          <a:p>
            <a:r>
              <a:rPr lang="zh-CN" altLang="zh-CN" dirty="0" smtClean="0"/>
              <a:t>基于</a:t>
            </a:r>
            <a:r>
              <a:rPr lang="zh-CN" altLang="en-US" dirty="0" smtClean="0"/>
              <a:t>肺</a:t>
            </a:r>
            <a:r>
              <a:rPr lang="zh-CN" altLang="zh-CN" dirty="0" smtClean="0"/>
              <a:t>部</a:t>
            </a:r>
            <a:r>
              <a:rPr lang="en-US" altLang="zh-CN" dirty="0" smtClean="0"/>
              <a:t>CT</a:t>
            </a:r>
            <a:r>
              <a:rPr lang="zh-CN" altLang="zh-CN" dirty="0" smtClean="0"/>
              <a:t>的</a:t>
            </a:r>
            <a:r>
              <a:rPr lang="zh-CN" altLang="zh-CN" dirty="0"/>
              <a:t>图像分割</a:t>
            </a:r>
            <a:r>
              <a:rPr lang="zh-CN" altLang="zh-CN" dirty="0" smtClean="0"/>
              <a:t>算法</a:t>
            </a:r>
            <a:r>
              <a:rPr lang="zh-CN" altLang="en-US" dirty="0" smtClean="0"/>
              <a:t>值得借鉴</a:t>
            </a:r>
            <a:endParaRPr lang="en-US" altLang="zh-CN" dirty="0" smtClean="0"/>
          </a:p>
          <a:p>
            <a:endParaRPr lang="en-US" altLang="zh-CN" dirty="0" smtClean="0"/>
          </a:p>
          <a:p>
            <a:endParaRPr lang="en-US" altLang="zh-CN" dirty="0" smtClean="0"/>
          </a:p>
        </p:txBody>
      </p:sp>
      <p:sp>
        <p:nvSpPr>
          <p:cNvPr id="3" name="标题 2"/>
          <p:cNvSpPr>
            <a:spLocks noGrp="1"/>
          </p:cNvSpPr>
          <p:nvPr>
            <p:ph type="title"/>
          </p:nvPr>
        </p:nvSpPr>
        <p:spPr/>
        <p:txBody>
          <a:bodyPr/>
          <a:lstStyle/>
          <a:p>
            <a:r>
              <a:rPr lang="zh-CN" altLang="en-US" dirty="0" smtClean="0"/>
              <a:t>气胸：国内外研究现状</a:t>
            </a:r>
            <a:endParaRPr lang="zh-CN" altLang="en-US" dirty="0"/>
          </a:p>
        </p:txBody>
      </p:sp>
      <p:grpSp>
        <p:nvGrpSpPr>
          <p:cNvPr id="10" name="组 9"/>
          <p:cNvGrpSpPr/>
          <p:nvPr/>
        </p:nvGrpSpPr>
        <p:grpSpPr>
          <a:xfrm>
            <a:off x="1666194" y="3939312"/>
            <a:ext cx="5107859" cy="1932039"/>
            <a:chOff x="1342103" y="4356001"/>
            <a:chExt cx="5107859" cy="1932039"/>
          </a:xfrm>
        </p:grpSpPr>
        <p:grpSp>
          <p:nvGrpSpPr>
            <p:cNvPr id="9" name="组 8"/>
            <p:cNvGrpSpPr/>
            <p:nvPr/>
          </p:nvGrpSpPr>
          <p:grpSpPr>
            <a:xfrm>
              <a:off x="1342103" y="4356001"/>
              <a:ext cx="5107859" cy="1932039"/>
              <a:chOff x="1342103" y="4356001"/>
              <a:chExt cx="5107859" cy="1932039"/>
            </a:xfrm>
          </p:grpSpPr>
          <p:sp>
            <p:nvSpPr>
              <p:cNvPr id="2" name="椭圆 1"/>
              <p:cNvSpPr/>
              <p:nvPr/>
            </p:nvSpPr>
            <p:spPr>
              <a:xfrm>
                <a:off x="1342103" y="4356001"/>
                <a:ext cx="2182762" cy="1932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nvSpPr>
            <p:spPr>
              <a:xfrm>
                <a:off x="4267200" y="4356001"/>
                <a:ext cx="2182762" cy="1932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文本框 6"/>
            <p:cNvSpPr txBox="1"/>
            <p:nvPr/>
          </p:nvSpPr>
          <p:spPr>
            <a:xfrm>
              <a:off x="2059256" y="5102630"/>
              <a:ext cx="748455" cy="369332"/>
            </a:xfrm>
            <a:prstGeom prst="rect">
              <a:avLst/>
            </a:prstGeom>
            <a:noFill/>
          </p:spPr>
          <p:txBody>
            <a:bodyPr wrap="square" rtlCol="0">
              <a:spAutoFit/>
            </a:bodyPr>
            <a:lstStyle/>
            <a:p>
              <a:r>
                <a:rPr kumimoji="1" lang="zh-CN" altLang="en-US" dirty="0" smtClean="0"/>
                <a:t>边缘</a:t>
              </a:r>
              <a:endParaRPr kumimoji="1" lang="zh-CN" altLang="en-US" dirty="0"/>
            </a:p>
          </p:txBody>
        </p:sp>
        <p:sp>
          <p:nvSpPr>
            <p:cNvPr id="8" name="文本框 7"/>
            <p:cNvSpPr txBox="1"/>
            <p:nvPr/>
          </p:nvSpPr>
          <p:spPr>
            <a:xfrm>
              <a:off x="5001560" y="5088504"/>
              <a:ext cx="714042" cy="383458"/>
            </a:xfrm>
            <a:prstGeom prst="rect">
              <a:avLst/>
            </a:prstGeom>
            <a:noFill/>
          </p:spPr>
          <p:txBody>
            <a:bodyPr wrap="square" rtlCol="0">
              <a:spAutoFit/>
            </a:bodyPr>
            <a:lstStyle/>
            <a:p>
              <a:r>
                <a:rPr kumimoji="1" lang="zh-CN" altLang="en-US" dirty="0" smtClean="0"/>
                <a:t>形态</a:t>
              </a:r>
              <a:endParaRPr kumimoji="1" lang="zh-CN" altLang="en-US" dirty="0"/>
            </a:p>
          </p:txBody>
        </p:sp>
      </p:grpSp>
    </p:spTree>
    <p:extLst>
      <p:ext uri="{BB962C8B-B14F-4D97-AF65-F5344CB8AC3E}">
        <p14:creationId xmlns:p14="http://schemas.microsoft.com/office/powerpoint/2010/main" val="13196752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372162" cy="4921498"/>
          </a:xfrm>
        </p:spPr>
        <p:txBody>
          <a:bodyPr>
            <a:normAutofit/>
          </a:bodyPr>
          <a:lstStyle/>
          <a:p>
            <a:pPr>
              <a:lnSpc>
                <a:spcPct val="150000"/>
              </a:lnSpc>
            </a:pPr>
            <a:r>
              <a:rPr lang="zh-CN" altLang="en-US" dirty="0" smtClean="0"/>
              <a:t>传统</a:t>
            </a:r>
            <a:r>
              <a:rPr lang="zh-CN" altLang="en-US" dirty="0"/>
              <a:t>方式：影像学</a:t>
            </a:r>
            <a:r>
              <a:rPr lang="zh-CN" altLang="en-US" dirty="0" smtClean="0"/>
              <a:t>诊断（胸片</a:t>
            </a:r>
            <a:r>
              <a:rPr lang="zh-CN" altLang="en-US" dirty="0"/>
              <a:t>，胸部</a:t>
            </a:r>
            <a:r>
              <a:rPr lang="en-US" altLang="zh-CN" dirty="0"/>
              <a:t>CT</a:t>
            </a:r>
            <a:r>
              <a:rPr lang="zh-CN" altLang="en-US" dirty="0"/>
              <a:t>，支气管</a:t>
            </a:r>
            <a:r>
              <a:rPr lang="zh-CN" altLang="en-US" dirty="0" smtClean="0"/>
              <a:t>镜），工作站</a:t>
            </a:r>
            <a:r>
              <a:rPr lang="en-US" altLang="zh-CN" dirty="0" smtClean="0"/>
              <a:t>2D/3D</a:t>
            </a:r>
            <a:r>
              <a:rPr lang="zh-CN" altLang="en-US" dirty="0" smtClean="0"/>
              <a:t>重建</a:t>
            </a:r>
            <a:endParaRPr lang="en-US" altLang="zh-CN" dirty="0" smtClean="0"/>
          </a:p>
          <a:p>
            <a:pPr>
              <a:lnSpc>
                <a:spcPct val="150000"/>
              </a:lnSpc>
            </a:pPr>
            <a:r>
              <a:rPr lang="zh-CN" altLang="zh-CN" dirty="0" smtClean="0"/>
              <a:t>我们</a:t>
            </a:r>
            <a:r>
              <a:rPr lang="zh-CN" altLang="zh-CN" dirty="0"/>
              <a:t>的</a:t>
            </a:r>
            <a:r>
              <a:rPr lang="zh-CN" altLang="zh-CN" dirty="0" smtClean="0"/>
              <a:t>算法</a:t>
            </a:r>
            <a:r>
              <a:rPr lang="zh-CN" altLang="en-US" dirty="0" smtClean="0"/>
              <a:t>暂时</a:t>
            </a:r>
            <a:r>
              <a:rPr lang="zh-CN" altLang="zh-CN" dirty="0" smtClean="0"/>
              <a:t>只</a:t>
            </a:r>
            <a:r>
              <a:rPr lang="zh-CN" altLang="zh-CN" dirty="0"/>
              <a:t>关注</a:t>
            </a:r>
            <a:r>
              <a:rPr lang="zh-CN" altLang="zh-CN" b="1" dirty="0"/>
              <a:t>气管阶段</a:t>
            </a:r>
            <a:r>
              <a:rPr lang="zh-CN" altLang="zh-CN" dirty="0"/>
              <a:t>的</a:t>
            </a:r>
            <a:r>
              <a:rPr lang="zh-CN" altLang="zh-CN" dirty="0" smtClean="0"/>
              <a:t>识别</a:t>
            </a:r>
            <a:r>
              <a:rPr lang="zh-CN" altLang="en-US" dirty="0" smtClean="0"/>
              <a:t>。</a:t>
            </a:r>
            <a:endParaRPr lang="en-US" altLang="zh-CN" dirty="0" smtClean="0"/>
          </a:p>
          <a:p>
            <a:pPr>
              <a:lnSpc>
                <a:spcPct val="150000"/>
              </a:lnSpc>
            </a:pPr>
            <a:r>
              <a:rPr lang="zh-CN" altLang="en-US" b="1" dirty="0"/>
              <a:t>局部狭窄</a:t>
            </a:r>
            <a:r>
              <a:rPr lang="zh-CN" altLang="en-US" b="1" dirty="0" smtClean="0"/>
              <a:t>程度</a:t>
            </a:r>
            <a:r>
              <a:rPr lang="zh-CN" altLang="en-US" dirty="0" smtClean="0"/>
              <a:t>：医生更关注的是发生狭窄最严重处的局部狭窄程度</a:t>
            </a:r>
            <a:endParaRPr lang="en-US" altLang="zh-CN" dirty="0" smtClean="0"/>
          </a:p>
          <a:p>
            <a:pPr>
              <a:lnSpc>
                <a:spcPct val="150000"/>
              </a:lnSpc>
            </a:pPr>
            <a:r>
              <a:rPr lang="zh-CN" altLang="en-US" dirty="0" smtClean="0"/>
              <a:t>研究内容：</a:t>
            </a:r>
            <a:r>
              <a:rPr lang="zh-CN" altLang="en-US" u="sng" dirty="0" smtClean="0"/>
              <a:t>基于肺部</a:t>
            </a:r>
            <a:r>
              <a:rPr lang="en-US" altLang="zh-CN" u="sng" dirty="0" smtClean="0"/>
              <a:t>CT</a:t>
            </a:r>
            <a:r>
              <a:rPr lang="zh-CN" altLang="en-US" u="sng" dirty="0" smtClean="0"/>
              <a:t>影像，</a:t>
            </a:r>
            <a:r>
              <a:rPr lang="zh-CN" altLang="zh-CN" u="sng" dirty="0" smtClean="0"/>
              <a:t>实现中央</a:t>
            </a:r>
            <a:r>
              <a:rPr lang="zh-CN" altLang="zh-CN" u="sng" dirty="0"/>
              <a:t>气道狭窄中的气管病变</a:t>
            </a:r>
            <a:r>
              <a:rPr lang="zh-CN" altLang="zh-CN" u="sng" dirty="0" smtClean="0"/>
              <a:t>现象</a:t>
            </a:r>
            <a:r>
              <a:rPr lang="zh-CN" altLang="en-US" u="sng" dirty="0" smtClean="0"/>
              <a:t>的检测</a:t>
            </a:r>
            <a:r>
              <a:rPr lang="zh-CN" altLang="zh-CN" u="sng" dirty="0" smtClean="0"/>
              <a:t>，</a:t>
            </a:r>
            <a:r>
              <a:rPr lang="zh-CN" altLang="zh-CN" u="sng" dirty="0"/>
              <a:t>同时开发了气管病变局部狭窄程度的精确量化分析系统</a:t>
            </a:r>
            <a:r>
              <a:rPr lang="zh-CN" altLang="zh-CN" dirty="0" smtClean="0"/>
              <a:t>。</a:t>
            </a:r>
            <a:endParaRPr lang="en-US" altLang="zh-CN" dirty="0" smtClean="0"/>
          </a:p>
          <a:p>
            <a:pPr>
              <a:lnSpc>
                <a:spcPct val="150000"/>
              </a:lnSpc>
            </a:pPr>
            <a:r>
              <a:rPr lang="zh-CN" altLang="en-US" dirty="0" smtClean="0"/>
              <a:t>意义：批量处理，辅助临床诊断治疗</a:t>
            </a:r>
            <a:endParaRPr lang="en-US" altLang="zh-CN" dirty="0" smtClean="0"/>
          </a:p>
        </p:txBody>
      </p:sp>
      <p:sp>
        <p:nvSpPr>
          <p:cNvPr id="3" name="标题 2"/>
          <p:cNvSpPr>
            <a:spLocks noGrp="1"/>
          </p:cNvSpPr>
          <p:nvPr>
            <p:ph type="title"/>
          </p:nvPr>
        </p:nvSpPr>
        <p:spPr/>
        <p:txBody>
          <a:bodyPr/>
          <a:lstStyle/>
          <a:p>
            <a:r>
              <a:rPr lang="zh-CN" altLang="en-US" dirty="0" smtClean="0"/>
              <a:t>气</a:t>
            </a:r>
            <a:r>
              <a:rPr lang="zh-CN" altLang="en-US" dirty="0"/>
              <a:t>管病变的诊断</a:t>
            </a:r>
            <a:endParaRPr lang="zh-CN" altLang="en-US" dirty="0"/>
          </a:p>
        </p:txBody>
      </p:sp>
      <p:pic>
        <p:nvPicPr>
          <p:cNvPr id="5" name="图片 4"/>
          <p:cNvPicPr>
            <a:picLocks noChangeAspect="1"/>
          </p:cNvPicPr>
          <p:nvPr/>
        </p:nvPicPr>
        <p:blipFill>
          <a:blip r:embed="rId3"/>
          <a:stretch>
            <a:fillRect/>
          </a:stretch>
        </p:blipFill>
        <p:spPr>
          <a:xfrm>
            <a:off x="1693533" y="974279"/>
            <a:ext cx="5772138" cy="5031517"/>
          </a:xfrm>
          <a:prstGeom prst="rect">
            <a:avLst/>
          </a:prstGeom>
        </p:spPr>
      </p:pic>
    </p:spTree>
    <p:extLst>
      <p:ext uri="{BB962C8B-B14F-4D97-AF65-F5344CB8AC3E}">
        <p14:creationId xmlns:p14="http://schemas.microsoft.com/office/powerpoint/2010/main" val="107749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016-VI主题">
  <a:themeElements>
    <a:clrScheme name="VI统一色">
      <a:dk1>
        <a:srgbClr val="000000"/>
      </a:dk1>
      <a:lt1>
        <a:srgbClr val="FFFFFF"/>
      </a:lt1>
      <a:dk2>
        <a:srgbClr val="BD9F68"/>
      </a:dk2>
      <a:lt2>
        <a:srgbClr val="B5B5B6"/>
      </a:lt2>
      <a:accent1>
        <a:srgbClr val="C8161E"/>
      </a:accent1>
      <a:accent2>
        <a:srgbClr val="F08300"/>
      </a:accent2>
      <a:accent3>
        <a:srgbClr val="FDD000"/>
      </a:accent3>
      <a:accent4>
        <a:srgbClr val="338D27"/>
      </a:accent4>
      <a:accent5>
        <a:srgbClr val="0086D1"/>
      </a:accent5>
      <a:accent6>
        <a:srgbClr val="004098"/>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 id="{5AE3302E-EAD3-4AF6-9B05-44D5CA6E31FB}" vid="{55D1CDEE-FEEF-4D3E-ACCF-BFCE645E4B0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Template>
  <TotalTime>5308</TotalTime>
  <Words>5588</Words>
  <Application>Microsoft Macintosh PowerPoint</Application>
  <PresentationFormat>全屏显示(4:3)</PresentationFormat>
  <Paragraphs>492</Paragraphs>
  <Slides>50</Slides>
  <Notes>46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50</vt:i4>
      </vt:variant>
    </vt:vector>
  </HeadingPairs>
  <TitlesOfParts>
    <vt:vector size="61" baseType="lpstr">
      <vt:lpstr>Calibri</vt:lpstr>
      <vt:lpstr>Cambria Math</vt:lpstr>
      <vt:lpstr>DengXian</vt:lpstr>
      <vt:lpstr>SimSun</vt:lpstr>
      <vt:lpstr>Times New Roman</vt:lpstr>
      <vt:lpstr>等线</vt:lpstr>
      <vt:lpstr>等线 Light</vt:lpstr>
      <vt:lpstr>宋体</vt:lpstr>
      <vt:lpstr>微软雅黑</vt:lpstr>
      <vt:lpstr>Arial</vt:lpstr>
      <vt:lpstr>2016-VI主题</vt:lpstr>
      <vt:lpstr>气胸与气管病变自动检测与定量分析系统开发</vt:lpstr>
      <vt:lpstr>PowerPoint 演示文稿</vt:lpstr>
      <vt:lpstr>目录 Contents</vt:lpstr>
      <vt:lpstr>目录 Contents</vt:lpstr>
      <vt:lpstr>气胸与中央气道狭窄</vt:lpstr>
      <vt:lpstr>气胸的诊断</vt:lpstr>
      <vt:lpstr>基于CT图像</vt:lpstr>
      <vt:lpstr>气胸：国内外研究现状</vt:lpstr>
      <vt:lpstr>气管病变的诊断</vt:lpstr>
      <vt:lpstr>气管支气管</vt:lpstr>
      <vt:lpstr>气管病变的诊断</vt:lpstr>
      <vt:lpstr>中央气道狭窄成因</vt:lpstr>
      <vt:lpstr>中央气道狭窄：国内外研究现状</vt:lpstr>
      <vt:lpstr>目录 Contents</vt:lpstr>
      <vt:lpstr>气胸自动检测算法</vt:lpstr>
      <vt:lpstr>分割气胸模块</vt:lpstr>
      <vt:lpstr>CT图像</vt:lpstr>
      <vt:lpstr>分割气胸模块</vt:lpstr>
      <vt:lpstr>去除气管支气管、食道等干扰</vt:lpstr>
      <vt:lpstr>实验结果</vt:lpstr>
      <vt:lpstr>实验结果</vt:lpstr>
      <vt:lpstr>实验结果分析</vt:lpstr>
      <vt:lpstr>目录 Contents</vt:lpstr>
      <vt:lpstr>整体流程</vt:lpstr>
      <vt:lpstr>对单张CT片的处理</vt:lpstr>
      <vt:lpstr>状态机</vt:lpstr>
      <vt:lpstr>整体流程</vt:lpstr>
      <vt:lpstr>对单张CT片的处理</vt:lpstr>
      <vt:lpstr>从内部腔体筛选出气道部分 </vt:lpstr>
      <vt:lpstr>对单张CT片的处理</vt:lpstr>
      <vt:lpstr>去除食道、肺泡等的干扰</vt:lpstr>
      <vt:lpstr>判断是否狭窄并更新狭窄状态</vt:lpstr>
      <vt:lpstr>判断是否进入转换状态</vt:lpstr>
      <vt:lpstr>整体流程</vt:lpstr>
      <vt:lpstr>实验结果</vt:lpstr>
      <vt:lpstr>实验结果分析</vt:lpstr>
      <vt:lpstr>目录 Contents</vt:lpstr>
      <vt:lpstr>总结</vt:lpstr>
      <vt:lpstr>改进空间</vt:lpstr>
      <vt:lpstr>PowerPoint 演示文稿</vt:lpstr>
      <vt:lpstr>PowerPoint 演示文稿</vt:lpstr>
      <vt:lpstr>气胸概况</vt:lpstr>
      <vt:lpstr>预处理</vt:lpstr>
      <vt:lpstr>拿到内部腔体</vt:lpstr>
      <vt:lpstr>得到气胸区域pneum</vt:lpstr>
      <vt:lpstr>拿到气胸侧的胸廓区域</vt:lpstr>
      <vt:lpstr>气胸：实验分析</vt:lpstr>
      <vt:lpstr>状态机信息的传递</vt:lpstr>
      <vt:lpstr>计算狭窄最严重处局部狭窄程度 </vt:lpstr>
      <vt:lpstr>中央气道狭窄：实验分析</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Lin Di</cp:lastModifiedBy>
  <cp:revision>446</cp:revision>
  <dcterms:created xsi:type="dcterms:W3CDTF">2016-01-21T16:32:22Z</dcterms:created>
  <dcterms:modified xsi:type="dcterms:W3CDTF">2018-06-13T00:47:46Z</dcterms:modified>
</cp:coreProperties>
</file>